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385" r:id="rId2"/>
    <p:sldId id="357" r:id="rId3"/>
    <p:sldId id="386" r:id="rId4"/>
    <p:sldId id="387" r:id="rId5"/>
    <p:sldId id="388" r:id="rId6"/>
    <p:sldId id="257" r:id="rId7"/>
    <p:sldId id="258" r:id="rId8"/>
    <p:sldId id="259" r:id="rId9"/>
    <p:sldId id="260" r:id="rId10"/>
    <p:sldId id="261" r:id="rId11"/>
    <p:sldId id="262" r:id="rId12"/>
    <p:sldId id="263" r:id="rId13"/>
    <p:sldId id="264" r:id="rId14"/>
    <p:sldId id="358" r:id="rId15"/>
    <p:sldId id="359" r:id="rId16"/>
    <p:sldId id="360" r:id="rId17"/>
    <p:sldId id="361" r:id="rId18"/>
    <p:sldId id="362" r:id="rId19"/>
    <p:sldId id="363" r:id="rId20"/>
    <p:sldId id="364" r:id="rId21"/>
    <p:sldId id="365" r:id="rId22"/>
    <p:sldId id="265" r:id="rId23"/>
    <p:sldId id="266" r:id="rId24"/>
    <p:sldId id="366" r:id="rId25"/>
    <p:sldId id="367" r:id="rId26"/>
    <p:sldId id="368" r:id="rId27"/>
    <p:sldId id="369" r:id="rId28"/>
    <p:sldId id="370" r:id="rId29"/>
    <p:sldId id="371" r:id="rId30"/>
    <p:sldId id="372" r:id="rId31"/>
    <p:sldId id="373" r:id="rId32"/>
    <p:sldId id="374" r:id="rId33"/>
    <p:sldId id="375" r:id="rId34"/>
    <p:sldId id="267" r:id="rId35"/>
    <p:sldId id="376" r:id="rId36"/>
    <p:sldId id="377" r:id="rId37"/>
    <p:sldId id="378" r:id="rId38"/>
    <p:sldId id="379" r:id="rId39"/>
    <p:sldId id="380" r:id="rId40"/>
    <p:sldId id="381" r:id="rId41"/>
    <p:sldId id="382" r:id="rId42"/>
    <p:sldId id="383" r:id="rId43"/>
    <p:sldId id="384" r:id="rId44"/>
    <p:sldId id="268" r:id="rId45"/>
    <p:sldId id="269"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p:scale>
          <a:sx n="40" d="100"/>
          <a:sy n="40" d="100"/>
        </p:scale>
        <p:origin x="-24" y="4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 Shobharani" userId="a20c4dfaf27c7208" providerId="LiveId" clId="{821CB7BC-F1A7-44AC-8CED-5084AA22FD67}"/>
    <pc:docChg chg="modSld">
      <pc:chgData name="M Shobharani" userId="a20c4dfaf27c7208" providerId="LiveId" clId="{821CB7BC-F1A7-44AC-8CED-5084AA22FD67}" dt="2025-10-03T15:24:23.811" v="42" actId="14100"/>
      <pc:docMkLst>
        <pc:docMk/>
      </pc:docMkLst>
      <pc:sldChg chg="modSp mod">
        <pc:chgData name="M Shobharani" userId="a20c4dfaf27c7208" providerId="LiveId" clId="{821CB7BC-F1A7-44AC-8CED-5084AA22FD67}" dt="2025-10-03T15:24:23.811" v="42" actId="14100"/>
        <pc:sldMkLst>
          <pc:docMk/>
          <pc:sldMk cId="0" sldId="257"/>
        </pc:sldMkLst>
        <pc:spChg chg="mod">
          <ac:chgData name="M Shobharani" userId="a20c4dfaf27c7208" providerId="LiveId" clId="{821CB7BC-F1A7-44AC-8CED-5084AA22FD67}" dt="2025-10-03T15:24:23.811" v="42" actId="14100"/>
          <ac:spMkLst>
            <pc:docMk/>
            <pc:sldMk cId="0" sldId="257"/>
            <ac:spMk id="3" creationId="{00000000-0000-0000-0000-000000000000}"/>
          </ac:spMkLst>
        </pc:spChg>
      </pc:sldChg>
      <pc:sldChg chg="modSp mod">
        <pc:chgData name="M Shobharani" userId="a20c4dfaf27c7208" providerId="LiveId" clId="{821CB7BC-F1A7-44AC-8CED-5084AA22FD67}" dt="2025-09-26T15:56:38.223" v="23" actId="403"/>
        <pc:sldMkLst>
          <pc:docMk/>
          <pc:sldMk cId="0" sldId="258"/>
        </pc:sldMkLst>
        <pc:spChg chg="mod">
          <ac:chgData name="M Shobharani" userId="a20c4dfaf27c7208" providerId="LiveId" clId="{821CB7BC-F1A7-44AC-8CED-5084AA22FD67}" dt="2025-09-26T15:55:56.180" v="14" actId="403"/>
          <ac:spMkLst>
            <pc:docMk/>
            <pc:sldMk cId="0" sldId="258"/>
            <ac:spMk id="3" creationId="{00000000-0000-0000-0000-000000000000}"/>
          </ac:spMkLst>
        </pc:spChg>
        <pc:spChg chg="mod">
          <ac:chgData name="M Shobharani" userId="a20c4dfaf27c7208" providerId="LiveId" clId="{821CB7BC-F1A7-44AC-8CED-5084AA22FD67}" dt="2025-09-26T15:56:38.223" v="23" actId="403"/>
          <ac:spMkLst>
            <pc:docMk/>
            <pc:sldMk cId="0" sldId="258"/>
            <ac:spMk id="4" creationId="{00000000-0000-0000-0000-000000000000}"/>
          </ac:spMkLst>
        </pc:spChg>
      </pc:sldChg>
      <pc:sldChg chg="modSp mod">
        <pc:chgData name="M Shobharani" userId="a20c4dfaf27c7208" providerId="LiveId" clId="{821CB7BC-F1A7-44AC-8CED-5084AA22FD67}" dt="2025-09-26T16:09:36.619" v="24" actId="20577"/>
        <pc:sldMkLst>
          <pc:docMk/>
          <pc:sldMk cId="0" sldId="261"/>
        </pc:sldMkLst>
        <pc:spChg chg="mod">
          <ac:chgData name="M Shobharani" userId="a20c4dfaf27c7208" providerId="LiveId" clId="{821CB7BC-F1A7-44AC-8CED-5084AA22FD67}" dt="2025-09-26T16:09:36.619" v="24" actId="20577"/>
          <ac:spMkLst>
            <pc:docMk/>
            <pc:sldMk cId="0" sldId="261"/>
            <ac:spMk id="3" creationId="{00000000-0000-0000-0000-000000000000}"/>
          </ac:spMkLst>
        </pc:spChg>
      </pc:sldChg>
      <pc:sldChg chg="modSp mod">
        <pc:chgData name="M Shobharani" userId="a20c4dfaf27c7208" providerId="LiveId" clId="{821CB7BC-F1A7-44AC-8CED-5084AA22FD67}" dt="2025-09-26T16:14:49.712" v="41" actId="1076"/>
        <pc:sldMkLst>
          <pc:docMk/>
          <pc:sldMk cId="0" sldId="358"/>
        </pc:sldMkLst>
        <pc:spChg chg="mod">
          <ac:chgData name="M Shobharani" userId="a20c4dfaf27c7208" providerId="LiveId" clId="{821CB7BC-F1A7-44AC-8CED-5084AA22FD67}" dt="2025-09-26T16:14:49.712" v="41" actId="1076"/>
          <ac:spMkLst>
            <pc:docMk/>
            <pc:sldMk cId="0" sldId="358"/>
            <ac:spMk id="3" creationId="{00000000-0000-0000-0000-000000000000}"/>
          </ac:spMkLst>
        </pc:spChg>
        <pc:picChg chg="mod">
          <ac:chgData name="M Shobharani" userId="a20c4dfaf27c7208" providerId="LiveId" clId="{821CB7BC-F1A7-44AC-8CED-5084AA22FD67}" dt="2025-09-26T16:14:10.741" v="36" actId="1076"/>
          <ac:picMkLst>
            <pc:docMk/>
            <pc:sldMk cId="0" sldId="358"/>
            <ac:picMk id="5"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272189-CD27-45D2-9238-068674763C84}" type="datetimeFigureOut">
              <a:rPr lang="en-US" smtClean="0"/>
              <a:t>10/3/2025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9B6BEF-52A7-40AC-B253-9F4C5A7CC297}" type="slidenum">
              <a:rPr lang="en-US" smtClean="0"/>
              <a:t>‹#›</a:t>
            </a:fld>
            <a:endParaRPr lang="en-US"/>
          </a:p>
        </p:txBody>
      </p:sp>
    </p:spTree>
    <p:extLst>
      <p:ext uri="{BB962C8B-B14F-4D97-AF65-F5344CB8AC3E}">
        <p14:creationId xmlns:p14="http://schemas.microsoft.com/office/powerpoint/2010/main" val="22097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EC245-251F-480C-B479-81C24DFD59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4E8B7DE-9F67-46F0-9796-694C339BFC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41CF246-E63F-4C87-8FB7-C880177972D0}"/>
              </a:ext>
            </a:extLst>
          </p:cNvPr>
          <p:cNvSpPr>
            <a:spLocks noGrp="1"/>
          </p:cNvSpPr>
          <p:nvPr>
            <p:ph type="dt" sz="half" idx="10"/>
          </p:nvPr>
        </p:nvSpPr>
        <p:spPr/>
        <p:txBody>
          <a:bodyPr/>
          <a:lstStyle/>
          <a:p>
            <a:fld id="{4AACA45A-E036-4A87-9C1D-D99799BB283C}" type="datetimeFigureOut">
              <a:rPr lang="en-IN" smtClean="0"/>
              <a:t>03-10-2025</a:t>
            </a:fld>
            <a:endParaRPr lang="en-IN"/>
          </a:p>
        </p:txBody>
      </p:sp>
      <p:sp>
        <p:nvSpPr>
          <p:cNvPr id="5" name="Footer Placeholder 4">
            <a:extLst>
              <a:ext uri="{FF2B5EF4-FFF2-40B4-BE49-F238E27FC236}">
                <a16:creationId xmlns:a16="http://schemas.microsoft.com/office/drawing/2014/main" id="{EC3E3F2B-5880-436A-B950-8530BD20A0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42EDA1B-E4C2-485B-8704-EC7B24A1E518}"/>
              </a:ext>
            </a:extLst>
          </p:cNvPr>
          <p:cNvSpPr>
            <a:spLocks noGrp="1"/>
          </p:cNvSpPr>
          <p:nvPr>
            <p:ph type="sldNum" sz="quarter" idx="12"/>
          </p:nvPr>
        </p:nvSpPr>
        <p:spPr/>
        <p:txBody>
          <a:bodyPr/>
          <a:lstStyle/>
          <a:p>
            <a:fld id="{B439AC23-9E2C-4598-B9C2-7FCBC8E17165}" type="slidenum">
              <a:rPr lang="en-IN" smtClean="0"/>
              <a:t>‹#›</a:t>
            </a:fld>
            <a:endParaRPr lang="en-IN"/>
          </a:p>
        </p:txBody>
      </p:sp>
    </p:spTree>
    <p:extLst>
      <p:ext uri="{BB962C8B-B14F-4D97-AF65-F5344CB8AC3E}">
        <p14:creationId xmlns:p14="http://schemas.microsoft.com/office/powerpoint/2010/main" val="1575828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33D5B-7B73-4E60-88FE-36548484A68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4E70205-278F-48C0-AD70-2B3EED80C2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F85F258-3694-4E4E-9F4C-1E375F7C3982}"/>
              </a:ext>
            </a:extLst>
          </p:cNvPr>
          <p:cNvSpPr>
            <a:spLocks noGrp="1"/>
          </p:cNvSpPr>
          <p:nvPr>
            <p:ph type="dt" sz="half" idx="10"/>
          </p:nvPr>
        </p:nvSpPr>
        <p:spPr/>
        <p:txBody>
          <a:bodyPr/>
          <a:lstStyle/>
          <a:p>
            <a:fld id="{4AACA45A-E036-4A87-9C1D-D99799BB283C}" type="datetimeFigureOut">
              <a:rPr lang="en-IN" smtClean="0"/>
              <a:t>03-10-2025</a:t>
            </a:fld>
            <a:endParaRPr lang="en-IN"/>
          </a:p>
        </p:txBody>
      </p:sp>
      <p:sp>
        <p:nvSpPr>
          <p:cNvPr id="5" name="Footer Placeholder 4">
            <a:extLst>
              <a:ext uri="{FF2B5EF4-FFF2-40B4-BE49-F238E27FC236}">
                <a16:creationId xmlns:a16="http://schemas.microsoft.com/office/drawing/2014/main" id="{E45AE1FE-D71F-498C-95E1-3B61D241225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6BF6DE-C3CD-4A50-BBEA-65880CF774D2}"/>
              </a:ext>
            </a:extLst>
          </p:cNvPr>
          <p:cNvSpPr>
            <a:spLocks noGrp="1"/>
          </p:cNvSpPr>
          <p:nvPr>
            <p:ph type="sldNum" sz="quarter" idx="12"/>
          </p:nvPr>
        </p:nvSpPr>
        <p:spPr/>
        <p:txBody>
          <a:bodyPr/>
          <a:lstStyle/>
          <a:p>
            <a:fld id="{B439AC23-9E2C-4598-B9C2-7FCBC8E17165}" type="slidenum">
              <a:rPr lang="en-IN" smtClean="0"/>
              <a:t>‹#›</a:t>
            </a:fld>
            <a:endParaRPr lang="en-IN"/>
          </a:p>
        </p:txBody>
      </p:sp>
    </p:spTree>
    <p:extLst>
      <p:ext uri="{BB962C8B-B14F-4D97-AF65-F5344CB8AC3E}">
        <p14:creationId xmlns:p14="http://schemas.microsoft.com/office/powerpoint/2010/main" val="2449993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70B2BE2-1FCD-4174-9270-5C139E64045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F030DB1-A756-4AD9-B396-71D20C83A3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E92CD1-79A3-433F-8634-482CF6D3F4A7}"/>
              </a:ext>
            </a:extLst>
          </p:cNvPr>
          <p:cNvSpPr>
            <a:spLocks noGrp="1"/>
          </p:cNvSpPr>
          <p:nvPr>
            <p:ph type="dt" sz="half" idx="10"/>
          </p:nvPr>
        </p:nvSpPr>
        <p:spPr/>
        <p:txBody>
          <a:bodyPr/>
          <a:lstStyle/>
          <a:p>
            <a:fld id="{4AACA45A-E036-4A87-9C1D-D99799BB283C}" type="datetimeFigureOut">
              <a:rPr lang="en-IN" smtClean="0"/>
              <a:t>03-10-2025</a:t>
            </a:fld>
            <a:endParaRPr lang="en-IN"/>
          </a:p>
        </p:txBody>
      </p:sp>
      <p:sp>
        <p:nvSpPr>
          <p:cNvPr id="5" name="Footer Placeholder 4">
            <a:extLst>
              <a:ext uri="{FF2B5EF4-FFF2-40B4-BE49-F238E27FC236}">
                <a16:creationId xmlns:a16="http://schemas.microsoft.com/office/drawing/2014/main" id="{46145BC1-E431-498C-A7E6-7CE7EF39E9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352B13D-8423-4A6A-B17E-97B33DBBF1DC}"/>
              </a:ext>
            </a:extLst>
          </p:cNvPr>
          <p:cNvSpPr>
            <a:spLocks noGrp="1"/>
          </p:cNvSpPr>
          <p:nvPr>
            <p:ph type="sldNum" sz="quarter" idx="12"/>
          </p:nvPr>
        </p:nvSpPr>
        <p:spPr/>
        <p:txBody>
          <a:bodyPr/>
          <a:lstStyle/>
          <a:p>
            <a:fld id="{B439AC23-9E2C-4598-B9C2-7FCBC8E17165}" type="slidenum">
              <a:rPr lang="en-IN" smtClean="0"/>
              <a:t>‹#›</a:t>
            </a:fld>
            <a:endParaRPr lang="en-IN"/>
          </a:p>
        </p:txBody>
      </p:sp>
    </p:spTree>
    <p:extLst>
      <p:ext uri="{BB962C8B-B14F-4D97-AF65-F5344CB8AC3E}">
        <p14:creationId xmlns:p14="http://schemas.microsoft.com/office/powerpoint/2010/main" val="2340984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D7220-54B6-4896-A441-3BBC398FFE6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FF4C42D-3712-4905-9425-F82EA796B9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2F69F20-2E91-4210-AEBB-3ADD3AA84140}"/>
              </a:ext>
            </a:extLst>
          </p:cNvPr>
          <p:cNvSpPr>
            <a:spLocks noGrp="1"/>
          </p:cNvSpPr>
          <p:nvPr>
            <p:ph type="dt" sz="half" idx="10"/>
          </p:nvPr>
        </p:nvSpPr>
        <p:spPr/>
        <p:txBody>
          <a:bodyPr/>
          <a:lstStyle/>
          <a:p>
            <a:fld id="{4AACA45A-E036-4A87-9C1D-D99799BB283C}" type="datetimeFigureOut">
              <a:rPr lang="en-IN" smtClean="0"/>
              <a:t>03-10-2025</a:t>
            </a:fld>
            <a:endParaRPr lang="en-IN"/>
          </a:p>
        </p:txBody>
      </p:sp>
      <p:sp>
        <p:nvSpPr>
          <p:cNvPr id="5" name="Footer Placeholder 4">
            <a:extLst>
              <a:ext uri="{FF2B5EF4-FFF2-40B4-BE49-F238E27FC236}">
                <a16:creationId xmlns:a16="http://schemas.microsoft.com/office/drawing/2014/main" id="{9D23F611-9230-4FCA-A007-FA6932DDBC3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EAB83FB-56CE-4762-9814-E56F0B8EAAA3}"/>
              </a:ext>
            </a:extLst>
          </p:cNvPr>
          <p:cNvSpPr>
            <a:spLocks noGrp="1"/>
          </p:cNvSpPr>
          <p:nvPr>
            <p:ph type="sldNum" sz="quarter" idx="12"/>
          </p:nvPr>
        </p:nvSpPr>
        <p:spPr/>
        <p:txBody>
          <a:bodyPr/>
          <a:lstStyle/>
          <a:p>
            <a:fld id="{B439AC23-9E2C-4598-B9C2-7FCBC8E17165}" type="slidenum">
              <a:rPr lang="en-IN" smtClean="0"/>
              <a:t>‹#›</a:t>
            </a:fld>
            <a:endParaRPr lang="en-IN"/>
          </a:p>
        </p:txBody>
      </p:sp>
    </p:spTree>
    <p:extLst>
      <p:ext uri="{BB962C8B-B14F-4D97-AF65-F5344CB8AC3E}">
        <p14:creationId xmlns:p14="http://schemas.microsoft.com/office/powerpoint/2010/main" val="4219771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57668-A66D-4173-A117-D2BD00EC10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678CA9D-9C47-42D8-878A-513B8D3EE7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69449F-5D90-47AC-8ED0-773567FB26D8}"/>
              </a:ext>
            </a:extLst>
          </p:cNvPr>
          <p:cNvSpPr>
            <a:spLocks noGrp="1"/>
          </p:cNvSpPr>
          <p:nvPr>
            <p:ph type="dt" sz="half" idx="10"/>
          </p:nvPr>
        </p:nvSpPr>
        <p:spPr/>
        <p:txBody>
          <a:bodyPr/>
          <a:lstStyle/>
          <a:p>
            <a:fld id="{4AACA45A-E036-4A87-9C1D-D99799BB283C}" type="datetimeFigureOut">
              <a:rPr lang="en-IN" smtClean="0"/>
              <a:t>03-10-2025</a:t>
            </a:fld>
            <a:endParaRPr lang="en-IN"/>
          </a:p>
        </p:txBody>
      </p:sp>
      <p:sp>
        <p:nvSpPr>
          <p:cNvPr id="5" name="Footer Placeholder 4">
            <a:extLst>
              <a:ext uri="{FF2B5EF4-FFF2-40B4-BE49-F238E27FC236}">
                <a16:creationId xmlns:a16="http://schemas.microsoft.com/office/drawing/2014/main" id="{3A2F822E-4CF2-491F-B7FF-67135728405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7A85F81-1379-446F-A8BE-D3EC32FB3CAB}"/>
              </a:ext>
            </a:extLst>
          </p:cNvPr>
          <p:cNvSpPr>
            <a:spLocks noGrp="1"/>
          </p:cNvSpPr>
          <p:nvPr>
            <p:ph type="sldNum" sz="quarter" idx="12"/>
          </p:nvPr>
        </p:nvSpPr>
        <p:spPr/>
        <p:txBody>
          <a:bodyPr/>
          <a:lstStyle/>
          <a:p>
            <a:fld id="{B439AC23-9E2C-4598-B9C2-7FCBC8E17165}" type="slidenum">
              <a:rPr lang="en-IN" smtClean="0"/>
              <a:t>‹#›</a:t>
            </a:fld>
            <a:endParaRPr lang="en-IN"/>
          </a:p>
        </p:txBody>
      </p:sp>
    </p:spTree>
    <p:extLst>
      <p:ext uri="{BB962C8B-B14F-4D97-AF65-F5344CB8AC3E}">
        <p14:creationId xmlns:p14="http://schemas.microsoft.com/office/powerpoint/2010/main" val="2316904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DD9E3-C2BB-4F1E-9ADD-DC3EC3A3027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5A3021C-21DC-4103-B605-B8CE0E63B4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AF5E673-3362-4A00-AEF8-B4C37F636E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C30C80E-4582-4139-B9AC-DFBE71221DDB}"/>
              </a:ext>
            </a:extLst>
          </p:cNvPr>
          <p:cNvSpPr>
            <a:spLocks noGrp="1"/>
          </p:cNvSpPr>
          <p:nvPr>
            <p:ph type="dt" sz="half" idx="10"/>
          </p:nvPr>
        </p:nvSpPr>
        <p:spPr/>
        <p:txBody>
          <a:bodyPr/>
          <a:lstStyle/>
          <a:p>
            <a:fld id="{4AACA45A-E036-4A87-9C1D-D99799BB283C}" type="datetimeFigureOut">
              <a:rPr lang="en-IN" smtClean="0"/>
              <a:t>03-10-2025</a:t>
            </a:fld>
            <a:endParaRPr lang="en-IN"/>
          </a:p>
        </p:txBody>
      </p:sp>
      <p:sp>
        <p:nvSpPr>
          <p:cNvPr id="6" name="Footer Placeholder 5">
            <a:extLst>
              <a:ext uri="{FF2B5EF4-FFF2-40B4-BE49-F238E27FC236}">
                <a16:creationId xmlns:a16="http://schemas.microsoft.com/office/drawing/2014/main" id="{1D6B42CC-BE37-4A42-B012-3E6807319EF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9B11E04-7363-420E-98BB-BA63F3AAEB56}"/>
              </a:ext>
            </a:extLst>
          </p:cNvPr>
          <p:cNvSpPr>
            <a:spLocks noGrp="1"/>
          </p:cNvSpPr>
          <p:nvPr>
            <p:ph type="sldNum" sz="quarter" idx="12"/>
          </p:nvPr>
        </p:nvSpPr>
        <p:spPr/>
        <p:txBody>
          <a:bodyPr/>
          <a:lstStyle/>
          <a:p>
            <a:fld id="{B439AC23-9E2C-4598-B9C2-7FCBC8E17165}" type="slidenum">
              <a:rPr lang="en-IN" smtClean="0"/>
              <a:t>‹#›</a:t>
            </a:fld>
            <a:endParaRPr lang="en-IN"/>
          </a:p>
        </p:txBody>
      </p:sp>
    </p:spTree>
    <p:extLst>
      <p:ext uri="{BB962C8B-B14F-4D97-AF65-F5344CB8AC3E}">
        <p14:creationId xmlns:p14="http://schemas.microsoft.com/office/powerpoint/2010/main" val="1217944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CFC75-F486-42E0-B71E-65558136BE1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E56EBA9-3B58-476C-BB69-7EEBA51B61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F0FE4D-2773-485A-8FEB-21DD84B36B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F5C88FE-6971-4E3D-B9B9-624C0D4864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BECAA6-F92E-4C05-A7B4-2B64A91AAD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8954F81-14CE-4EB0-A6CD-D4DFF0654FFC}"/>
              </a:ext>
            </a:extLst>
          </p:cNvPr>
          <p:cNvSpPr>
            <a:spLocks noGrp="1"/>
          </p:cNvSpPr>
          <p:nvPr>
            <p:ph type="dt" sz="half" idx="10"/>
          </p:nvPr>
        </p:nvSpPr>
        <p:spPr/>
        <p:txBody>
          <a:bodyPr/>
          <a:lstStyle/>
          <a:p>
            <a:fld id="{4AACA45A-E036-4A87-9C1D-D99799BB283C}" type="datetimeFigureOut">
              <a:rPr lang="en-IN" smtClean="0"/>
              <a:t>03-10-2025</a:t>
            </a:fld>
            <a:endParaRPr lang="en-IN"/>
          </a:p>
        </p:txBody>
      </p:sp>
      <p:sp>
        <p:nvSpPr>
          <p:cNvPr id="8" name="Footer Placeholder 7">
            <a:extLst>
              <a:ext uri="{FF2B5EF4-FFF2-40B4-BE49-F238E27FC236}">
                <a16:creationId xmlns:a16="http://schemas.microsoft.com/office/drawing/2014/main" id="{DE6B560F-7480-4929-9318-8D9423C6299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529B6BC-F9C0-46EE-BE59-D299C0D8CFE1}"/>
              </a:ext>
            </a:extLst>
          </p:cNvPr>
          <p:cNvSpPr>
            <a:spLocks noGrp="1"/>
          </p:cNvSpPr>
          <p:nvPr>
            <p:ph type="sldNum" sz="quarter" idx="12"/>
          </p:nvPr>
        </p:nvSpPr>
        <p:spPr/>
        <p:txBody>
          <a:bodyPr/>
          <a:lstStyle/>
          <a:p>
            <a:fld id="{B439AC23-9E2C-4598-B9C2-7FCBC8E17165}" type="slidenum">
              <a:rPr lang="en-IN" smtClean="0"/>
              <a:t>‹#›</a:t>
            </a:fld>
            <a:endParaRPr lang="en-IN"/>
          </a:p>
        </p:txBody>
      </p:sp>
    </p:spTree>
    <p:extLst>
      <p:ext uri="{BB962C8B-B14F-4D97-AF65-F5344CB8AC3E}">
        <p14:creationId xmlns:p14="http://schemas.microsoft.com/office/powerpoint/2010/main" val="172216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B2B54-EB78-43AE-98FA-8420D7CFC2B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1F642BB-7233-4352-A530-7E75AEBD0A48}"/>
              </a:ext>
            </a:extLst>
          </p:cNvPr>
          <p:cNvSpPr>
            <a:spLocks noGrp="1"/>
          </p:cNvSpPr>
          <p:nvPr>
            <p:ph type="dt" sz="half" idx="10"/>
          </p:nvPr>
        </p:nvSpPr>
        <p:spPr/>
        <p:txBody>
          <a:bodyPr/>
          <a:lstStyle/>
          <a:p>
            <a:fld id="{4AACA45A-E036-4A87-9C1D-D99799BB283C}" type="datetimeFigureOut">
              <a:rPr lang="en-IN" smtClean="0"/>
              <a:t>03-10-2025</a:t>
            </a:fld>
            <a:endParaRPr lang="en-IN"/>
          </a:p>
        </p:txBody>
      </p:sp>
      <p:sp>
        <p:nvSpPr>
          <p:cNvPr id="4" name="Footer Placeholder 3">
            <a:extLst>
              <a:ext uri="{FF2B5EF4-FFF2-40B4-BE49-F238E27FC236}">
                <a16:creationId xmlns:a16="http://schemas.microsoft.com/office/drawing/2014/main" id="{D9B922A6-277C-499F-AAF1-9FB96E37A58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656DD34-7E47-4541-8D98-61AA120E1358}"/>
              </a:ext>
            </a:extLst>
          </p:cNvPr>
          <p:cNvSpPr>
            <a:spLocks noGrp="1"/>
          </p:cNvSpPr>
          <p:nvPr>
            <p:ph type="sldNum" sz="quarter" idx="12"/>
          </p:nvPr>
        </p:nvSpPr>
        <p:spPr/>
        <p:txBody>
          <a:bodyPr/>
          <a:lstStyle/>
          <a:p>
            <a:fld id="{B439AC23-9E2C-4598-B9C2-7FCBC8E17165}" type="slidenum">
              <a:rPr lang="en-IN" smtClean="0"/>
              <a:t>‹#›</a:t>
            </a:fld>
            <a:endParaRPr lang="en-IN"/>
          </a:p>
        </p:txBody>
      </p:sp>
    </p:spTree>
    <p:extLst>
      <p:ext uri="{BB962C8B-B14F-4D97-AF65-F5344CB8AC3E}">
        <p14:creationId xmlns:p14="http://schemas.microsoft.com/office/powerpoint/2010/main" val="3293730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232084-B57B-4C20-942E-10E586BEC24F}"/>
              </a:ext>
            </a:extLst>
          </p:cNvPr>
          <p:cNvSpPr>
            <a:spLocks noGrp="1"/>
          </p:cNvSpPr>
          <p:nvPr>
            <p:ph type="dt" sz="half" idx="10"/>
          </p:nvPr>
        </p:nvSpPr>
        <p:spPr/>
        <p:txBody>
          <a:bodyPr/>
          <a:lstStyle/>
          <a:p>
            <a:fld id="{4AACA45A-E036-4A87-9C1D-D99799BB283C}" type="datetimeFigureOut">
              <a:rPr lang="en-IN" smtClean="0"/>
              <a:t>03-10-2025</a:t>
            </a:fld>
            <a:endParaRPr lang="en-IN"/>
          </a:p>
        </p:txBody>
      </p:sp>
      <p:sp>
        <p:nvSpPr>
          <p:cNvPr id="3" name="Footer Placeholder 2">
            <a:extLst>
              <a:ext uri="{FF2B5EF4-FFF2-40B4-BE49-F238E27FC236}">
                <a16:creationId xmlns:a16="http://schemas.microsoft.com/office/drawing/2014/main" id="{22E74589-5364-478F-96EF-E7BB188F1A6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96D8E1F-44B2-4DB6-9769-21A0A80A5571}"/>
              </a:ext>
            </a:extLst>
          </p:cNvPr>
          <p:cNvSpPr>
            <a:spLocks noGrp="1"/>
          </p:cNvSpPr>
          <p:nvPr>
            <p:ph type="sldNum" sz="quarter" idx="12"/>
          </p:nvPr>
        </p:nvSpPr>
        <p:spPr/>
        <p:txBody>
          <a:bodyPr/>
          <a:lstStyle/>
          <a:p>
            <a:fld id="{B439AC23-9E2C-4598-B9C2-7FCBC8E17165}" type="slidenum">
              <a:rPr lang="en-IN" smtClean="0"/>
              <a:t>‹#›</a:t>
            </a:fld>
            <a:endParaRPr lang="en-IN"/>
          </a:p>
        </p:txBody>
      </p:sp>
    </p:spTree>
    <p:extLst>
      <p:ext uri="{BB962C8B-B14F-4D97-AF65-F5344CB8AC3E}">
        <p14:creationId xmlns:p14="http://schemas.microsoft.com/office/powerpoint/2010/main" val="26475823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86A2F-EB70-4E7A-ABA1-18A4853F57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668C2D3-1241-4C35-BEC2-E2971CD5AB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F5D415D-5237-442F-875A-E0043DA9B7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8C2B1A-7B03-471E-AFF0-8D744F906991}"/>
              </a:ext>
            </a:extLst>
          </p:cNvPr>
          <p:cNvSpPr>
            <a:spLocks noGrp="1"/>
          </p:cNvSpPr>
          <p:nvPr>
            <p:ph type="dt" sz="half" idx="10"/>
          </p:nvPr>
        </p:nvSpPr>
        <p:spPr/>
        <p:txBody>
          <a:bodyPr/>
          <a:lstStyle/>
          <a:p>
            <a:fld id="{4AACA45A-E036-4A87-9C1D-D99799BB283C}" type="datetimeFigureOut">
              <a:rPr lang="en-IN" smtClean="0"/>
              <a:t>03-10-2025</a:t>
            </a:fld>
            <a:endParaRPr lang="en-IN"/>
          </a:p>
        </p:txBody>
      </p:sp>
      <p:sp>
        <p:nvSpPr>
          <p:cNvPr id="6" name="Footer Placeholder 5">
            <a:extLst>
              <a:ext uri="{FF2B5EF4-FFF2-40B4-BE49-F238E27FC236}">
                <a16:creationId xmlns:a16="http://schemas.microsoft.com/office/drawing/2014/main" id="{FD7A7D34-7CEE-4AFB-B604-BDE879F02BF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36495C8-E634-45D5-8120-A2C6B2DC3D22}"/>
              </a:ext>
            </a:extLst>
          </p:cNvPr>
          <p:cNvSpPr>
            <a:spLocks noGrp="1"/>
          </p:cNvSpPr>
          <p:nvPr>
            <p:ph type="sldNum" sz="quarter" idx="12"/>
          </p:nvPr>
        </p:nvSpPr>
        <p:spPr/>
        <p:txBody>
          <a:bodyPr/>
          <a:lstStyle/>
          <a:p>
            <a:fld id="{B439AC23-9E2C-4598-B9C2-7FCBC8E17165}" type="slidenum">
              <a:rPr lang="en-IN" smtClean="0"/>
              <a:t>‹#›</a:t>
            </a:fld>
            <a:endParaRPr lang="en-IN"/>
          </a:p>
        </p:txBody>
      </p:sp>
    </p:spTree>
    <p:extLst>
      <p:ext uri="{BB962C8B-B14F-4D97-AF65-F5344CB8AC3E}">
        <p14:creationId xmlns:p14="http://schemas.microsoft.com/office/powerpoint/2010/main" val="328004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E6BA5-4D60-455A-8368-E1A4F4F109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FE61CC8-74F5-4366-845E-7653FA16F1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7213488-7B63-4D71-A600-D3281C03D1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31D556-5680-4D32-A6AC-5AD895B00B5E}"/>
              </a:ext>
            </a:extLst>
          </p:cNvPr>
          <p:cNvSpPr>
            <a:spLocks noGrp="1"/>
          </p:cNvSpPr>
          <p:nvPr>
            <p:ph type="dt" sz="half" idx="10"/>
          </p:nvPr>
        </p:nvSpPr>
        <p:spPr/>
        <p:txBody>
          <a:bodyPr/>
          <a:lstStyle/>
          <a:p>
            <a:fld id="{4AACA45A-E036-4A87-9C1D-D99799BB283C}" type="datetimeFigureOut">
              <a:rPr lang="en-IN" smtClean="0"/>
              <a:t>03-10-2025</a:t>
            </a:fld>
            <a:endParaRPr lang="en-IN"/>
          </a:p>
        </p:txBody>
      </p:sp>
      <p:sp>
        <p:nvSpPr>
          <p:cNvPr id="6" name="Footer Placeholder 5">
            <a:extLst>
              <a:ext uri="{FF2B5EF4-FFF2-40B4-BE49-F238E27FC236}">
                <a16:creationId xmlns:a16="http://schemas.microsoft.com/office/drawing/2014/main" id="{003A64BB-A8D0-46D3-9CD3-B351E22C7C3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EF5E4C8-1B89-43E9-BA87-E645DB94CEC9}"/>
              </a:ext>
            </a:extLst>
          </p:cNvPr>
          <p:cNvSpPr>
            <a:spLocks noGrp="1"/>
          </p:cNvSpPr>
          <p:nvPr>
            <p:ph type="sldNum" sz="quarter" idx="12"/>
          </p:nvPr>
        </p:nvSpPr>
        <p:spPr/>
        <p:txBody>
          <a:bodyPr/>
          <a:lstStyle/>
          <a:p>
            <a:fld id="{B439AC23-9E2C-4598-B9C2-7FCBC8E17165}" type="slidenum">
              <a:rPr lang="en-IN" smtClean="0"/>
              <a:t>‹#›</a:t>
            </a:fld>
            <a:endParaRPr lang="en-IN"/>
          </a:p>
        </p:txBody>
      </p:sp>
    </p:spTree>
    <p:extLst>
      <p:ext uri="{BB962C8B-B14F-4D97-AF65-F5344CB8AC3E}">
        <p14:creationId xmlns:p14="http://schemas.microsoft.com/office/powerpoint/2010/main" val="317913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571622-A6EA-4B82-9D8D-93AC31E2FF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98A9EB4-3E73-4B7F-AE61-4875985969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89881DB-80CA-48F0-A345-F7FC907EC1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ACA45A-E036-4A87-9C1D-D99799BB283C}" type="datetimeFigureOut">
              <a:rPr lang="en-IN" smtClean="0"/>
              <a:t>03-10-2025</a:t>
            </a:fld>
            <a:endParaRPr lang="en-IN"/>
          </a:p>
        </p:txBody>
      </p:sp>
      <p:sp>
        <p:nvSpPr>
          <p:cNvPr id="5" name="Footer Placeholder 4">
            <a:extLst>
              <a:ext uri="{FF2B5EF4-FFF2-40B4-BE49-F238E27FC236}">
                <a16:creationId xmlns:a16="http://schemas.microsoft.com/office/drawing/2014/main" id="{F149DE70-35C6-4607-99B8-19002DEF8A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5597C12-64CA-4023-8D77-D3670AF0F3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39AC23-9E2C-4598-B9C2-7FCBC8E17165}" type="slidenum">
              <a:rPr lang="en-IN" smtClean="0"/>
              <a:t>‹#›</a:t>
            </a:fld>
            <a:endParaRPr lang="en-IN"/>
          </a:p>
        </p:txBody>
      </p:sp>
    </p:spTree>
    <p:extLst>
      <p:ext uri="{BB962C8B-B14F-4D97-AF65-F5344CB8AC3E}">
        <p14:creationId xmlns:p14="http://schemas.microsoft.com/office/powerpoint/2010/main" val="3367784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 Id="rId9"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 Id="rId9"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 Id="rId9"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29.svg"/></Relationships>
</file>

<file path=ppt/slides/_rels/slide19.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slides/_rels/slide2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 Id="rId9"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5.svg"/><Relationship Id="rId11" Type="http://schemas.openxmlformats.org/officeDocument/2006/relationships/image" Target="../media/image3.pn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svg"/><Relationship Id="rId9"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61.png"/><Relationship Id="rId7"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62.svg"/><Relationship Id="rId9" Type="http://schemas.openxmlformats.org/officeDocument/2006/relationships/image" Target="../media/image3.png"/></Relationships>
</file>

<file path=ppt/slides/_rels/slide26.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 Id="rId9" Type="http://schemas.openxmlformats.org/officeDocument/2006/relationships/image" Target="../media/image3.png"/></Relationships>
</file>

<file path=ppt/slides/_rels/slide27.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 Id="rId9" Type="http://schemas.openxmlformats.org/officeDocument/2006/relationships/image" Target="../media/image3.png"/></Relationships>
</file>

<file path=ppt/slides/_rels/slide28.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30.png"/><Relationship Id="rId7"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31.svg"/><Relationship Id="rId9"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82.svg"/><Relationship Id="rId9" Type="http://schemas.openxmlformats.org/officeDocument/2006/relationships/image" Target="../media/image3.png"/></Relationships>
</file>

<file path=ppt/slides/_rels/slide31.xml.rels><?xml version="1.0" encoding="UTF-8" standalone="yes"?>
<Relationships xmlns="http://schemas.openxmlformats.org/package/2006/relationships"><Relationship Id="rId8" Type="http://schemas.openxmlformats.org/officeDocument/2006/relationships/image" Target="../media/image90.svg"/><Relationship Id="rId3" Type="http://schemas.openxmlformats.org/officeDocument/2006/relationships/image" Target="../media/image87.png"/><Relationship Id="rId7" Type="http://schemas.openxmlformats.org/officeDocument/2006/relationships/image" Target="../media/image89.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66.svg"/><Relationship Id="rId11" Type="http://schemas.openxmlformats.org/officeDocument/2006/relationships/image" Target="../media/image3.png"/><Relationship Id="rId5" Type="http://schemas.openxmlformats.org/officeDocument/2006/relationships/image" Target="../media/image65.png"/><Relationship Id="rId10" Type="http://schemas.openxmlformats.org/officeDocument/2006/relationships/image" Target="../media/image92.svg"/><Relationship Id="rId4" Type="http://schemas.openxmlformats.org/officeDocument/2006/relationships/image" Target="../media/image88.svg"/><Relationship Id="rId9" Type="http://schemas.openxmlformats.org/officeDocument/2006/relationships/image" Target="../media/image91.png"/></Relationships>
</file>

<file path=ppt/slides/_rels/slide32.xml.rels><?xml version="1.0" encoding="UTF-8" standalone="yes"?>
<Relationships xmlns="http://schemas.openxmlformats.org/package/2006/relationships"><Relationship Id="rId8" Type="http://schemas.openxmlformats.org/officeDocument/2006/relationships/image" Target="../media/image98.sv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96.svg"/><Relationship Id="rId11" Type="http://schemas.openxmlformats.org/officeDocument/2006/relationships/image" Target="../media/image3.png"/><Relationship Id="rId5" Type="http://schemas.openxmlformats.org/officeDocument/2006/relationships/image" Target="../media/image95.png"/><Relationship Id="rId10" Type="http://schemas.openxmlformats.org/officeDocument/2006/relationships/image" Target="../media/image100.svg"/><Relationship Id="rId4" Type="http://schemas.openxmlformats.org/officeDocument/2006/relationships/image" Target="../media/image94.svg"/><Relationship Id="rId9" Type="http://schemas.openxmlformats.org/officeDocument/2006/relationships/image" Target="../media/image99.png"/></Relationships>
</file>

<file path=ppt/slides/_rels/slide33.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04.svg"/><Relationship Id="rId11" Type="http://schemas.openxmlformats.org/officeDocument/2006/relationships/image" Target="../media/image3.png"/><Relationship Id="rId5" Type="http://schemas.openxmlformats.org/officeDocument/2006/relationships/image" Target="../media/image103.png"/><Relationship Id="rId10" Type="http://schemas.openxmlformats.org/officeDocument/2006/relationships/image" Target="../media/image108.svg"/><Relationship Id="rId4" Type="http://schemas.openxmlformats.org/officeDocument/2006/relationships/image" Target="../media/image102.svg"/><Relationship Id="rId9" Type="http://schemas.openxmlformats.org/officeDocument/2006/relationships/image" Target="../media/image107.png"/></Relationships>
</file>

<file path=ppt/slides/_rels/slide3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14.svg"/><Relationship Id="rId5" Type="http://schemas.openxmlformats.org/officeDocument/2006/relationships/image" Target="../media/image113.png"/><Relationship Id="rId4" Type="http://schemas.openxmlformats.org/officeDocument/2006/relationships/image" Target="../media/image112.sv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120.sv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118.svg"/><Relationship Id="rId11" Type="http://schemas.openxmlformats.org/officeDocument/2006/relationships/image" Target="../media/image3.png"/><Relationship Id="rId5" Type="http://schemas.openxmlformats.org/officeDocument/2006/relationships/image" Target="../media/image117.png"/><Relationship Id="rId10" Type="http://schemas.openxmlformats.org/officeDocument/2006/relationships/image" Target="../media/image122.svg"/><Relationship Id="rId4" Type="http://schemas.openxmlformats.org/officeDocument/2006/relationships/image" Target="../media/image116.svg"/><Relationship Id="rId9" Type="http://schemas.openxmlformats.org/officeDocument/2006/relationships/image" Target="../media/image121.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28.svg"/><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26.svg"/><Relationship Id="rId11" Type="http://schemas.openxmlformats.org/officeDocument/2006/relationships/image" Target="../media/image3.png"/><Relationship Id="rId5" Type="http://schemas.openxmlformats.org/officeDocument/2006/relationships/image" Target="../media/image125.png"/><Relationship Id="rId10" Type="http://schemas.openxmlformats.org/officeDocument/2006/relationships/image" Target="../media/image130.svg"/><Relationship Id="rId4" Type="http://schemas.openxmlformats.org/officeDocument/2006/relationships/image" Target="../media/image124.svg"/><Relationship Id="rId9" Type="http://schemas.openxmlformats.org/officeDocument/2006/relationships/image" Target="../media/image129.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image" Target="../media/image134.svg"/><Relationship Id="rId3" Type="http://schemas.openxmlformats.org/officeDocument/2006/relationships/image" Target="../media/image131.png"/><Relationship Id="rId7" Type="http://schemas.openxmlformats.org/officeDocument/2006/relationships/image" Target="../media/image133.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53.svg"/><Relationship Id="rId11" Type="http://schemas.openxmlformats.org/officeDocument/2006/relationships/image" Target="../media/image3.png"/><Relationship Id="rId5" Type="http://schemas.openxmlformats.org/officeDocument/2006/relationships/image" Target="../media/image52.png"/><Relationship Id="rId10" Type="http://schemas.openxmlformats.org/officeDocument/2006/relationships/image" Target="../media/image136.svg"/><Relationship Id="rId4" Type="http://schemas.openxmlformats.org/officeDocument/2006/relationships/image" Target="../media/image132.svg"/><Relationship Id="rId9" Type="http://schemas.openxmlformats.org/officeDocument/2006/relationships/image" Target="../media/image135.png"/></Relationships>
</file>

<file path=ppt/slides/_rels/slide4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DFE3490-CF8C-4FDE-9D71-2170861F2A61}"/>
              </a:ext>
            </a:extLst>
          </p:cNvPr>
          <p:cNvSpPr/>
          <p:nvPr/>
        </p:nvSpPr>
        <p:spPr>
          <a:xfrm>
            <a:off x="4781916" y="2358110"/>
            <a:ext cx="7497214" cy="646331"/>
          </a:xfrm>
          <a:prstGeom prst="rect">
            <a:avLst/>
          </a:prstGeom>
        </p:spPr>
        <p:txBody>
          <a:bodyPr wrap="square">
            <a:spAutoFit/>
          </a:bodyPr>
          <a:lstStyle/>
          <a:p>
            <a:r>
              <a:rPr lang="en-US" sz="3600" b="1" dirty="0">
                <a:solidFill>
                  <a:schemeClr val="accent2">
                    <a:lumMod val="75000"/>
                  </a:schemeClr>
                </a:solidFill>
              </a:rPr>
              <a:t>CONSTITUIONAL LAW &amp; ETHICS</a:t>
            </a:r>
          </a:p>
        </p:txBody>
      </p:sp>
      <p:sp>
        <p:nvSpPr>
          <p:cNvPr id="15" name="Rectangle 14">
            <a:extLst>
              <a:ext uri="{FF2B5EF4-FFF2-40B4-BE49-F238E27FC236}">
                <a16:creationId xmlns:a16="http://schemas.microsoft.com/office/drawing/2014/main" id="{743662B4-0C28-4203-AEB1-4CC1644B8226}"/>
              </a:ext>
            </a:extLst>
          </p:cNvPr>
          <p:cNvSpPr/>
          <p:nvPr/>
        </p:nvSpPr>
        <p:spPr>
          <a:xfrm>
            <a:off x="4781916" y="4813108"/>
            <a:ext cx="7497214" cy="461665"/>
          </a:xfrm>
          <a:prstGeom prst="rect">
            <a:avLst/>
          </a:prstGeom>
        </p:spPr>
        <p:txBody>
          <a:bodyPr wrap="square">
            <a:spAutoFit/>
          </a:bodyPr>
          <a:lstStyle/>
          <a:p>
            <a:r>
              <a:rPr lang="en-US" sz="2400" dirty="0"/>
              <a:t>Faculty of Law</a:t>
            </a:r>
            <a:endParaRPr lang="en-IN" sz="2400" dirty="0"/>
          </a:p>
        </p:txBody>
      </p:sp>
      <p:grpSp>
        <p:nvGrpSpPr>
          <p:cNvPr id="20" name="Group 19">
            <a:extLst>
              <a:ext uri="{FF2B5EF4-FFF2-40B4-BE49-F238E27FC236}">
                <a16:creationId xmlns:a16="http://schemas.microsoft.com/office/drawing/2014/main" id="{87008925-27BE-4F37-8F3C-D51A4CE1017D}"/>
              </a:ext>
            </a:extLst>
          </p:cNvPr>
          <p:cNvGrpSpPr/>
          <p:nvPr/>
        </p:nvGrpSpPr>
        <p:grpSpPr>
          <a:xfrm>
            <a:off x="313844" y="5489699"/>
            <a:ext cx="1066895" cy="1078155"/>
            <a:chOff x="313844" y="5489699"/>
            <a:chExt cx="1066895" cy="1078155"/>
          </a:xfrm>
          <a:solidFill>
            <a:schemeClr val="accent2">
              <a:lumMod val="75000"/>
            </a:schemeClr>
          </a:solidFill>
        </p:grpSpPr>
        <p:sp>
          <p:nvSpPr>
            <p:cNvPr id="24" name="Rectangle 23">
              <a:extLst>
                <a:ext uri="{FF2B5EF4-FFF2-40B4-BE49-F238E27FC236}">
                  <a16:creationId xmlns:a16="http://schemas.microsoft.com/office/drawing/2014/main" id="{D05F1195-3C1E-433F-AC45-B08B7F507642}"/>
                </a:ext>
              </a:extLst>
            </p:cNvPr>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4DA4F79B-7A52-499C-A65E-A51F3EDF5C3E}"/>
                </a:ext>
              </a:extLst>
            </p:cNvPr>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1" name="Straight Connector 10">
            <a:extLst>
              <a:ext uri="{FF2B5EF4-FFF2-40B4-BE49-F238E27FC236}">
                <a16:creationId xmlns:a16="http://schemas.microsoft.com/office/drawing/2014/main" id="{1EEB87D2-BD33-43D4-B135-6F0E91C4917A}"/>
              </a:ext>
            </a:extLst>
          </p:cNvPr>
          <p:cNvCxnSpPr>
            <a:cxnSpLocks/>
          </p:cNvCxnSpPr>
          <p:nvPr/>
        </p:nvCxnSpPr>
        <p:spPr>
          <a:xfrm flipV="1">
            <a:off x="4781916" y="4112436"/>
            <a:ext cx="4581449" cy="1"/>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87008925-27BE-4F37-8F3C-D51A4CE1017D}"/>
              </a:ext>
            </a:extLst>
          </p:cNvPr>
          <p:cNvGrpSpPr/>
          <p:nvPr/>
        </p:nvGrpSpPr>
        <p:grpSpPr>
          <a:xfrm rot="10800000">
            <a:off x="10855702" y="266068"/>
            <a:ext cx="1066895" cy="1078155"/>
            <a:chOff x="313844" y="5489699"/>
            <a:chExt cx="1066895" cy="1078155"/>
          </a:xfrm>
          <a:solidFill>
            <a:schemeClr val="accent2">
              <a:lumMod val="75000"/>
            </a:schemeClr>
          </a:solidFill>
        </p:grpSpPr>
        <p:sp>
          <p:nvSpPr>
            <p:cNvPr id="17" name="Rectangle 16">
              <a:extLst>
                <a:ext uri="{FF2B5EF4-FFF2-40B4-BE49-F238E27FC236}">
                  <a16:creationId xmlns:a16="http://schemas.microsoft.com/office/drawing/2014/main" id="{D05F1195-3C1E-433F-AC45-B08B7F507642}"/>
                </a:ext>
              </a:extLst>
            </p:cNvPr>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4DA4F79B-7A52-499C-A65E-A51F3EDF5C3E}"/>
                </a:ext>
              </a:extLst>
            </p:cNvPr>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19" name="Picture 18" descr="PESSAT - All India Online Entrance Exam for Admission to PES University"/>
          <p:cNvPicPr/>
          <p:nvPr/>
        </p:nvPicPr>
        <p:blipFill>
          <a:blip r:embed="rId2" cstate="print">
            <a:extLst>
              <a:ext uri="{28A0092B-C50C-407E-A947-70E740481C1C}">
                <a14:useLocalDpi xmlns:a14="http://schemas.microsoft.com/office/drawing/2010/main" val="0"/>
              </a:ext>
            </a:extLst>
          </a:blip>
          <a:srcRect/>
          <a:stretch>
            <a:fillRect/>
          </a:stretch>
        </p:blipFill>
        <p:spPr>
          <a:xfrm>
            <a:off x="828136" y="2358110"/>
            <a:ext cx="3278037" cy="2454998"/>
          </a:xfrm>
          <a:prstGeom prst="rect">
            <a:avLst/>
          </a:prstGeom>
          <a:noFill/>
          <a:ln>
            <a:noFill/>
          </a:ln>
        </p:spPr>
      </p:pic>
    </p:spTree>
    <p:extLst>
      <p:ext uri="{BB962C8B-B14F-4D97-AF65-F5344CB8AC3E}">
        <p14:creationId xmlns:p14="http://schemas.microsoft.com/office/powerpoint/2010/main" val="1127632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lIns="0" tIns="0" rIns="0" bIns="0" rtlCol="0" anchor="t"/>
          <a:lstStyle/>
          <a:p>
            <a:pPr algn="ctr">
              <a:lnSpc>
                <a:spcPts val="4380"/>
              </a:lnSpc>
              <a:buNone/>
            </a:pPr>
            <a:r>
              <a:rPr lang="en-US" sz="3750" b="1" kern="0" spc="-225" dirty="0">
                <a:solidFill>
                  <a:schemeClr val="accent2"/>
                </a:solidFill>
                <a:latin typeface="Inter" pitchFamily="34" charset="0"/>
                <a:ea typeface="Inter" pitchFamily="34" charset="-122"/>
                <a:cs typeface="Inter" pitchFamily="34" charset="-120"/>
              </a:rPr>
              <a:t>The 2008 Amendment</a:t>
            </a:r>
            <a:endParaRPr lang="en-US" dirty="0">
              <a:solidFill>
                <a:schemeClr val="accent2"/>
              </a:solidFill>
            </a:endParaRPr>
          </a:p>
        </p:txBody>
      </p:sp>
      <p:sp>
        <p:nvSpPr>
          <p:cNvPr id="3" name="Object 2"/>
          <p:cNvSpPr/>
          <p:nvPr/>
        </p:nvSpPr>
        <p:spPr>
          <a:xfrm>
            <a:off x="952262" y="1579763"/>
            <a:ext cx="5446938" cy="4422066"/>
          </a:xfrm>
          <a:prstGeom prst="rect">
            <a:avLst/>
          </a:prstGeom>
          <a:noFill/>
        </p:spPr>
        <p:txBody>
          <a:bodyPr wrap="square" lIns="0" tIns="0" rIns="0" bIns="0" rtlCol="0" anchor="t"/>
          <a:lstStyle/>
          <a:p>
            <a:pPr marL="242900" indent="-242900" algn="l">
              <a:lnSpc>
                <a:spcPts val="2838"/>
              </a:lnSpc>
              <a:buSzPct val="100000"/>
              <a:buChar char="•"/>
            </a:pPr>
            <a:r>
              <a:rPr lang="en-US" sz="2430" b="1" kern="0" spc="-145" dirty="0">
                <a:latin typeface="Inter" pitchFamily="34" charset="0"/>
                <a:ea typeface="Inter" pitchFamily="34" charset="-122"/>
                <a:cs typeface="Inter" pitchFamily="34" charset="-120"/>
              </a:rPr>
              <a:t>New Section 66C - Identity Theft</a:t>
            </a:r>
          </a:p>
          <a:p>
            <a:pPr lvl="1" algn="l">
              <a:lnSpc>
                <a:spcPts val="2153"/>
              </a:lnSpc>
              <a:spcBef>
                <a:spcPts val="289"/>
              </a:spcBef>
              <a:buNone/>
            </a:pPr>
            <a:r>
              <a:rPr lang="en-US" sz="1552" kern="0" spc="-31" dirty="0">
                <a:latin typeface="Inter" pitchFamily="34" charset="0"/>
                <a:ea typeface="Inter" pitchFamily="34" charset="-122"/>
                <a:cs typeface="Inter" pitchFamily="34" charset="-120"/>
              </a:rPr>
              <a:t>Targets the misuse of passwords, biometric data, and other identity information for fraudulent purposes.</a:t>
            </a:r>
          </a:p>
          <a:p>
            <a:pPr marL="242900" indent="-242900" algn="l">
              <a:lnSpc>
                <a:spcPts val="2838"/>
              </a:lnSpc>
              <a:spcBef>
                <a:spcPts val="2299"/>
              </a:spcBef>
              <a:buSzPct val="100000"/>
              <a:buChar char="•"/>
            </a:pPr>
            <a:r>
              <a:rPr lang="en-US" sz="2430" b="1" kern="0" spc="-145" dirty="0">
                <a:latin typeface="Inter" pitchFamily="34" charset="0"/>
                <a:ea typeface="Inter" pitchFamily="34" charset="-122"/>
                <a:cs typeface="Inter" pitchFamily="34" charset="-120"/>
              </a:rPr>
              <a:t>New Section 66D - Online Cheating and Phishing</a:t>
            </a:r>
          </a:p>
          <a:p>
            <a:pPr lvl="1" algn="l">
              <a:lnSpc>
                <a:spcPts val="2153"/>
              </a:lnSpc>
              <a:spcBef>
                <a:spcPts val="289"/>
              </a:spcBef>
              <a:buNone/>
            </a:pPr>
            <a:r>
              <a:rPr lang="en-US" sz="1552" kern="0" spc="-31" dirty="0">
                <a:latin typeface="Inter" pitchFamily="34" charset="0"/>
                <a:ea typeface="Inter" pitchFamily="34" charset="-122"/>
                <a:cs typeface="Inter" pitchFamily="34" charset="-120"/>
              </a:rPr>
              <a:t>Criminalizes fraudulent online practices like phishing and other forms of internet-based cheating.</a:t>
            </a:r>
          </a:p>
          <a:p>
            <a:pPr marL="242900" indent="-242900" algn="l">
              <a:lnSpc>
                <a:spcPts val="2838"/>
              </a:lnSpc>
              <a:spcBef>
                <a:spcPts val="2299"/>
              </a:spcBef>
              <a:buSzPct val="100000"/>
              <a:buChar char="•"/>
            </a:pPr>
            <a:r>
              <a:rPr lang="en-US" sz="2430" b="1" kern="0" spc="-145" dirty="0">
                <a:latin typeface="Inter" pitchFamily="34" charset="0"/>
                <a:ea typeface="Inter" pitchFamily="34" charset="-122"/>
                <a:cs typeface="Inter" pitchFamily="34" charset="-120"/>
              </a:rPr>
              <a:t>New Section 66E - Voyeurism and Privacy Breach</a:t>
            </a:r>
          </a:p>
          <a:p>
            <a:pPr lvl="1" algn="l">
              <a:lnSpc>
                <a:spcPts val="2153"/>
              </a:lnSpc>
              <a:spcBef>
                <a:spcPts val="289"/>
              </a:spcBef>
              <a:buNone/>
            </a:pPr>
            <a:r>
              <a:rPr lang="en-US" sz="1552" kern="0" spc="-31" dirty="0">
                <a:latin typeface="Inter" pitchFamily="34" charset="0"/>
                <a:ea typeface="Inter" pitchFamily="34" charset="-122"/>
                <a:cs typeface="Inter" pitchFamily="34" charset="-120"/>
              </a:rPr>
              <a:t>Addresses the growing concerns around the unauthorized capture and dissemination of private images and videos.</a:t>
            </a:r>
            <a:endParaRPr lang="en-US" dirty="0"/>
          </a:p>
        </p:txBody>
      </p:sp>
      <p:sp>
        <p:nvSpPr>
          <p:cNvPr id="4" name="Object 3"/>
          <p:cNvSpPr/>
          <p:nvPr/>
        </p:nvSpPr>
        <p:spPr>
          <a:xfrm>
            <a:off x="6284928" y="1579763"/>
            <a:ext cx="5446938" cy="2819786"/>
          </a:xfrm>
          <a:prstGeom prst="rect">
            <a:avLst/>
          </a:prstGeom>
          <a:noFill/>
        </p:spPr>
        <p:txBody>
          <a:bodyPr wrap="square" lIns="0" tIns="0" rIns="0" bIns="0" rtlCol="0" anchor="t"/>
          <a:lstStyle/>
          <a:p>
            <a:pPr marL="242900" indent="-242900" algn="l">
              <a:lnSpc>
                <a:spcPts val="2838"/>
              </a:lnSpc>
              <a:buSzPct val="100000"/>
              <a:buChar char="•"/>
            </a:pPr>
            <a:r>
              <a:rPr lang="en-US" sz="2430" b="1" kern="0" spc="-145" dirty="0">
                <a:latin typeface="Inter" pitchFamily="34" charset="0"/>
                <a:ea typeface="Inter" pitchFamily="34" charset="-122"/>
                <a:cs typeface="Inter" pitchFamily="34" charset="-120"/>
              </a:rPr>
              <a:t>New Section 66F - Cyber-Terrorism</a:t>
            </a:r>
          </a:p>
          <a:p>
            <a:pPr lvl="1" algn="l">
              <a:lnSpc>
                <a:spcPts val="2153"/>
              </a:lnSpc>
              <a:spcBef>
                <a:spcPts val="289"/>
              </a:spcBef>
              <a:buNone/>
            </a:pPr>
            <a:r>
              <a:rPr lang="en-US" sz="1552" kern="0" spc="-31" dirty="0">
                <a:latin typeface="Inter" pitchFamily="34" charset="0"/>
                <a:ea typeface="Inter" pitchFamily="34" charset="-122"/>
                <a:cs typeface="Inter" pitchFamily="34" charset="-120"/>
              </a:rPr>
              <a:t>Establishes strict penalties for cyber-attacks targeting India's critical information infrastructure.</a:t>
            </a:r>
          </a:p>
          <a:p>
            <a:pPr marL="242900" indent="-242900" algn="l">
              <a:lnSpc>
                <a:spcPts val="2838"/>
              </a:lnSpc>
              <a:spcBef>
                <a:spcPts val="2299"/>
              </a:spcBef>
              <a:buSzPct val="100000"/>
              <a:buChar char="•"/>
            </a:pPr>
            <a:r>
              <a:rPr lang="en-US" sz="2430" b="1" kern="0" spc="-145" dirty="0">
                <a:latin typeface="Inter" pitchFamily="34" charset="0"/>
                <a:ea typeface="Inter" pitchFamily="34" charset="-122"/>
                <a:cs typeface="Inter" pitchFamily="34" charset="-120"/>
              </a:rPr>
              <a:t>New Section 69A - Government Blocking of URLs/Apps</a:t>
            </a:r>
          </a:p>
          <a:p>
            <a:pPr lvl="1" algn="l">
              <a:lnSpc>
                <a:spcPts val="2153"/>
              </a:lnSpc>
              <a:spcBef>
                <a:spcPts val="289"/>
              </a:spcBef>
              <a:buNone/>
            </a:pPr>
            <a:r>
              <a:rPr lang="en-US" sz="1552" kern="0" spc="-31" dirty="0">
                <a:latin typeface="Inter" pitchFamily="34" charset="0"/>
                <a:ea typeface="Inter" pitchFamily="34" charset="-122"/>
                <a:cs typeface="Inter" pitchFamily="34" charset="-120"/>
              </a:rPr>
              <a:t>Empowers the government to block access to online content deemed a threat to national security or public order.</a:t>
            </a:r>
            <a:endParaRPr lang="en-US" dirty="0"/>
          </a:p>
        </p:txBody>
      </p:sp>
      <p:sp>
        <p:nvSpPr>
          <p:cNvPr id="5" name="Object 4"/>
          <p:cNvSpPr/>
          <p:nvPr/>
        </p:nvSpPr>
        <p:spPr>
          <a:xfrm>
            <a:off x="11865183" y="6497898"/>
            <a:ext cx="133317" cy="237669"/>
          </a:xfrm>
          <a:prstGeom prst="rect">
            <a:avLst/>
          </a:prstGeom>
          <a:noFill/>
        </p:spPr>
      </p:sp>
      <p:pic>
        <p:nvPicPr>
          <p:cNvPr id="6" name="Picture 5">
            <a:extLst>
              <a:ext uri="{FF2B5EF4-FFF2-40B4-BE49-F238E27FC236}">
                <a16:creationId xmlns:a16="http://schemas.microsoft.com/office/drawing/2014/main" id="{4D183868-0AEE-C595-3090-A2B2B25FE9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3911" y="21365"/>
            <a:ext cx="1263342" cy="1266119"/>
          </a:xfrm>
          <a:prstGeom prst="rect">
            <a:avLst/>
          </a:prstGeom>
        </p:spPr>
      </p:pic>
      <p:sp>
        <p:nvSpPr>
          <p:cNvPr id="7" name="TextBox 6">
            <a:extLst>
              <a:ext uri="{FF2B5EF4-FFF2-40B4-BE49-F238E27FC236}">
                <a16:creationId xmlns:a16="http://schemas.microsoft.com/office/drawing/2014/main" id="{63ED8440-BD05-46AD-A87D-2A0CD49106FB}"/>
              </a:ext>
            </a:extLst>
          </p:cNvPr>
          <p:cNvSpPr txBox="1"/>
          <p:nvPr/>
        </p:nvSpPr>
        <p:spPr>
          <a:xfrm>
            <a:off x="248512" y="73613"/>
            <a:ext cx="6344728" cy="369332"/>
          </a:xfrm>
          <a:prstGeom prst="rect">
            <a:avLst/>
          </a:prstGeom>
          <a:noFill/>
        </p:spPr>
        <p:txBody>
          <a:bodyPr wrap="square">
            <a:spAutoFit/>
          </a:bodyPr>
          <a:lstStyle/>
          <a:p>
            <a:r>
              <a:rPr lang="en-US" sz="1800" b="1" dirty="0">
                <a:solidFill>
                  <a:schemeClr val="accent2"/>
                </a:solidFill>
              </a:rPr>
              <a:t>Unit 3: Cyber Law and IP Regime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lIns="0" tIns="0" rIns="0" bIns="0" rtlCol="0" anchor="t"/>
          <a:lstStyle/>
          <a:p>
            <a:pPr algn="ctr">
              <a:lnSpc>
                <a:spcPts val="4380"/>
              </a:lnSpc>
              <a:buNone/>
            </a:pPr>
            <a:r>
              <a:rPr lang="en-US" sz="3750" b="1" kern="0" spc="-225" dirty="0">
                <a:solidFill>
                  <a:schemeClr val="accent2"/>
                </a:solidFill>
                <a:latin typeface="Inter" pitchFamily="34" charset="0"/>
                <a:ea typeface="Inter" pitchFamily="34" charset="-122"/>
                <a:cs typeface="Inter" pitchFamily="34" charset="-120"/>
              </a:rPr>
              <a:t>Integrating with Criminal Procedures</a:t>
            </a:r>
            <a:endParaRPr lang="en-US" dirty="0">
              <a:solidFill>
                <a:schemeClr val="accent2"/>
              </a:solidFill>
            </a:endParaRPr>
          </a:p>
        </p:txBody>
      </p:sp>
      <p:sp>
        <p:nvSpPr>
          <p:cNvPr id="3" name="Object 2"/>
          <p:cNvSpPr/>
          <p:nvPr/>
        </p:nvSpPr>
        <p:spPr>
          <a:xfrm>
            <a:off x="1476006" y="1847388"/>
            <a:ext cx="1428393" cy="1428393"/>
          </a:xfrm>
          <a:prstGeom prst="ellipse">
            <a:avLst/>
          </a:prstGeom>
          <a:solidFill>
            <a:srgbClr val="22AAEE"/>
          </a:solidFill>
        </p:spPr>
      </p:sp>
      <p:pic>
        <p:nvPicPr>
          <p:cNvPr id="4" name="Object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05637" y="2226803"/>
            <a:ext cx="580880" cy="676106"/>
          </a:xfrm>
          <a:prstGeom prst="rect">
            <a:avLst/>
          </a:prstGeom>
        </p:spPr>
      </p:pic>
      <p:sp>
        <p:nvSpPr>
          <p:cNvPr id="5" name="Object 4"/>
          <p:cNvSpPr/>
          <p:nvPr/>
        </p:nvSpPr>
        <p:spPr>
          <a:xfrm>
            <a:off x="325674" y="3371999"/>
            <a:ext cx="3729058" cy="266931"/>
          </a:xfrm>
          <a:prstGeom prst="rect">
            <a:avLst/>
          </a:prstGeom>
          <a:noFill/>
        </p:spPr>
        <p:txBody>
          <a:bodyPr wrap="square" lIns="0" tIns="0" rIns="0" bIns="0" rtlCol="0" anchor="t"/>
          <a:lstStyle/>
          <a:p>
            <a:pPr algn="ctr">
              <a:lnSpc>
                <a:spcPts val="2102"/>
              </a:lnSpc>
              <a:buNone/>
            </a:pPr>
            <a:r>
              <a:rPr lang="en-US" sz="1800" b="1" kern="0" spc="-108" dirty="0">
                <a:latin typeface="Inter" pitchFamily="34" charset="0"/>
                <a:ea typeface="Inter" pitchFamily="34" charset="-122"/>
                <a:cs typeface="Inter" pitchFamily="34" charset="-120"/>
              </a:rPr>
              <a:t>Defining</a:t>
            </a:r>
            <a:endParaRPr lang="en-US" dirty="0"/>
          </a:p>
        </p:txBody>
      </p:sp>
      <p:sp>
        <p:nvSpPr>
          <p:cNvPr id="6" name="Object 5"/>
          <p:cNvSpPr/>
          <p:nvPr/>
        </p:nvSpPr>
        <p:spPr>
          <a:xfrm>
            <a:off x="325674" y="3716103"/>
            <a:ext cx="3729058" cy="528307"/>
          </a:xfrm>
          <a:prstGeom prst="rect">
            <a:avLst/>
          </a:prstGeom>
          <a:noFill/>
        </p:spPr>
        <p:txBody>
          <a:bodyPr wrap="square" lIns="0" tIns="0" rIns="0" bIns="0" rtlCol="0" anchor="t"/>
          <a:lstStyle/>
          <a:p>
            <a:pPr algn="ctr">
              <a:lnSpc>
                <a:spcPts val="2081"/>
              </a:lnSpc>
              <a:spcBef>
                <a:spcPts val="596"/>
              </a:spcBef>
              <a:buNone/>
            </a:pPr>
            <a:r>
              <a:rPr lang="en-US" sz="1500" kern="0" spc="-30" dirty="0">
                <a:latin typeface="Inter" pitchFamily="34" charset="0"/>
                <a:ea typeface="Inter" pitchFamily="34" charset="-122"/>
                <a:cs typeface="Inter" pitchFamily="34" charset="-120"/>
              </a:rPr>
              <a:t>The Bharatiya Nyaya Sanhita (BNS) 2023 S 318 ensures continuity in defining</a:t>
            </a:r>
            <a:endParaRPr lang="en-US" dirty="0"/>
          </a:p>
        </p:txBody>
      </p:sp>
      <p:sp>
        <p:nvSpPr>
          <p:cNvPr id="7" name="Object 6"/>
          <p:cNvSpPr/>
          <p:nvPr/>
        </p:nvSpPr>
        <p:spPr>
          <a:xfrm>
            <a:off x="5380280" y="1847388"/>
            <a:ext cx="1428393" cy="1428393"/>
          </a:xfrm>
          <a:prstGeom prst="ellipse">
            <a:avLst/>
          </a:prstGeom>
          <a:solidFill>
            <a:srgbClr val="FFD9AD"/>
          </a:solidFill>
        </p:spPr>
      </p:sp>
      <p:pic>
        <p:nvPicPr>
          <p:cNvPr id="8" name="Object 7"/>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59698" y="2327243"/>
            <a:ext cx="685629" cy="476131"/>
          </a:xfrm>
          <a:prstGeom prst="rect">
            <a:avLst/>
          </a:prstGeom>
        </p:spPr>
      </p:pic>
      <p:sp>
        <p:nvSpPr>
          <p:cNvPr id="9" name="Object 8"/>
          <p:cNvSpPr/>
          <p:nvPr/>
        </p:nvSpPr>
        <p:spPr>
          <a:xfrm>
            <a:off x="4224710" y="3371999"/>
            <a:ext cx="3739532" cy="533862"/>
          </a:xfrm>
          <a:prstGeom prst="rect">
            <a:avLst/>
          </a:prstGeom>
          <a:noFill/>
        </p:spPr>
        <p:txBody>
          <a:bodyPr wrap="square" lIns="0" tIns="0" rIns="0" bIns="0" rtlCol="0" anchor="t"/>
          <a:lstStyle/>
          <a:p>
            <a:pPr algn="ctr">
              <a:lnSpc>
                <a:spcPts val="2102"/>
              </a:lnSpc>
              <a:buNone/>
            </a:pPr>
            <a:r>
              <a:rPr lang="en-US" sz="1800" b="1" kern="0" spc="-108" dirty="0">
                <a:latin typeface="Inter" pitchFamily="34" charset="0"/>
                <a:ea typeface="Inter" pitchFamily="34" charset="-122"/>
                <a:cs typeface="Inter" pitchFamily="34" charset="-120"/>
              </a:rPr>
              <a:t>Getting an e-search warrant for a hacker's laptop</a:t>
            </a:r>
            <a:endParaRPr lang="en-US" dirty="0"/>
          </a:p>
        </p:txBody>
      </p:sp>
      <p:sp>
        <p:nvSpPr>
          <p:cNvPr id="10" name="Object 9"/>
          <p:cNvSpPr/>
          <p:nvPr/>
        </p:nvSpPr>
        <p:spPr>
          <a:xfrm>
            <a:off x="4224710" y="3983034"/>
            <a:ext cx="3739532" cy="1056614"/>
          </a:xfrm>
          <a:prstGeom prst="rect">
            <a:avLst/>
          </a:prstGeom>
          <a:noFill/>
        </p:spPr>
        <p:txBody>
          <a:bodyPr wrap="square" lIns="0" tIns="0" rIns="0" bIns="0" rtlCol="0" anchor="t"/>
          <a:lstStyle/>
          <a:p>
            <a:pPr algn="ctr">
              <a:lnSpc>
                <a:spcPts val="2081"/>
              </a:lnSpc>
              <a:spcBef>
                <a:spcPts val="596"/>
              </a:spcBef>
              <a:buNone/>
            </a:pPr>
            <a:r>
              <a:rPr lang="en-US" sz="1500" kern="0" spc="-30" dirty="0">
                <a:latin typeface="Inter" pitchFamily="34" charset="0"/>
                <a:ea typeface="Inter" pitchFamily="34" charset="-122"/>
                <a:cs typeface="Inter" pitchFamily="34" charset="-120"/>
              </a:rPr>
              <a:t>The BNS 2023, Chapter IX allows for online warrants and mandatory video-recorded searches, facilitating digital-age investigations.</a:t>
            </a:r>
            <a:endParaRPr lang="en-US" dirty="0"/>
          </a:p>
        </p:txBody>
      </p:sp>
      <p:sp>
        <p:nvSpPr>
          <p:cNvPr id="11" name="Object 10"/>
          <p:cNvSpPr/>
          <p:nvPr/>
        </p:nvSpPr>
        <p:spPr>
          <a:xfrm>
            <a:off x="9284553" y="1847388"/>
            <a:ext cx="1428393" cy="1428393"/>
          </a:xfrm>
          <a:prstGeom prst="ellipse">
            <a:avLst/>
          </a:prstGeom>
          <a:solidFill>
            <a:srgbClr val="FEC088"/>
          </a:solidFill>
        </p:spPr>
      </p:sp>
      <p:pic>
        <p:nvPicPr>
          <p:cNvPr id="12" name="Object 11"/>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72342" y="2235178"/>
            <a:ext cx="647538" cy="647538"/>
          </a:xfrm>
          <a:prstGeom prst="rect">
            <a:avLst/>
          </a:prstGeom>
        </p:spPr>
      </p:pic>
      <p:sp>
        <p:nvSpPr>
          <p:cNvPr id="13" name="Object 12"/>
          <p:cNvSpPr/>
          <p:nvPr/>
        </p:nvSpPr>
        <p:spPr>
          <a:xfrm>
            <a:off x="8170883" y="3371999"/>
            <a:ext cx="3655733" cy="533862"/>
          </a:xfrm>
          <a:prstGeom prst="rect">
            <a:avLst/>
          </a:prstGeom>
          <a:noFill/>
        </p:spPr>
        <p:txBody>
          <a:bodyPr wrap="square" lIns="0" tIns="0" rIns="0" bIns="0" rtlCol="0" anchor="t"/>
          <a:lstStyle/>
          <a:p>
            <a:pPr algn="ctr">
              <a:lnSpc>
                <a:spcPts val="2102"/>
              </a:lnSpc>
              <a:buNone/>
            </a:pPr>
            <a:r>
              <a:rPr lang="en-US" sz="1800" b="1" kern="0" spc="-108" dirty="0">
                <a:latin typeface="Inter" pitchFamily="34" charset="0"/>
                <a:ea typeface="Inter" pitchFamily="34" charset="-122"/>
                <a:cs typeface="Inter" pitchFamily="34" charset="-120"/>
              </a:rPr>
              <a:t>Admitting server logs &amp; hash values in court</a:t>
            </a:r>
            <a:endParaRPr lang="en-US" dirty="0"/>
          </a:p>
        </p:txBody>
      </p:sp>
      <p:sp>
        <p:nvSpPr>
          <p:cNvPr id="14" name="Object 13"/>
          <p:cNvSpPr/>
          <p:nvPr/>
        </p:nvSpPr>
        <p:spPr>
          <a:xfrm>
            <a:off x="8170883" y="3983034"/>
            <a:ext cx="3655733" cy="1056614"/>
          </a:xfrm>
          <a:prstGeom prst="rect">
            <a:avLst/>
          </a:prstGeom>
          <a:noFill/>
        </p:spPr>
        <p:txBody>
          <a:bodyPr wrap="square" lIns="0" tIns="0" rIns="0" bIns="0" rtlCol="0" anchor="t"/>
          <a:lstStyle/>
          <a:p>
            <a:pPr algn="ctr">
              <a:lnSpc>
                <a:spcPts val="2081"/>
              </a:lnSpc>
              <a:spcBef>
                <a:spcPts val="596"/>
              </a:spcBef>
              <a:buNone/>
            </a:pPr>
            <a:r>
              <a:rPr lang="en-US" sz="1500" kern="0" spc="-30" dirty="0">
                <a:latin typeface="Inter" pitchFamily="34" charset="0"/>
                <a:ea typeface="Inter" pitchFamily="34" charset="-122"/>
                <a:cs typeface="Inter" pitchFamily="34" charset="-120"/>
              </a:rPr>
              <a:t>The Bharatiya Sakshya Adhiniyam (BSA) 2023 SS 61-77, especially S 73, modernizes digital evidence rules for admissibility in court.</a:t>
            </a:r>
            <a:endParaRPr lang="en-US" dirty="0"/>
          </a:p>
        </p:txBody>
      </p:sp>
      <p:sp>
        <p:nvSpPr>
          <p:cNvPr id="15" name="Object 14"/>
          <p:cNvSpPr/>
          <p:nvPr/>
        </p:nvSpPr>
        <p:spPr>
          <a:xfrm>
            <a:off x="0" y="5713571"/>
            <a:ext cx="12188952" cy="1142714"/>
          </a:xfrm>
          <a:prstGeom prst="rect">
            <a:avLst/>
          </a:prstGeom>
          <a:solidFill>
            <a:srgbClr val="FEC088"/>
          </a:solidFill>
        </p:spPr>
      </p:sp>
      <p:sp>
        <p:nvSpPr>
          <p:cNvPr id="16" name="Object 15"/>
          <p:cNvSpPr/>
          <p:nvPr/>
        </p:nvSpPr>
        <p:spPr>
          <a:xfrm>
            <a:off x="661822" y="5961457"/>
            <a:ext cx="10865308" cy="650514"/>
          </a:xfrm>
          <a:prstGeom prst="rect">
            <a:avLst/>
          </a:prstGeom>
          <a:noFill/>
        </p:spPr>
        <p:txBody>
          <a:bodyPr wrap="square" lIns="0" tIns="0" rIns="0" bIns="0" rtlCol="0" anchor="ctr"/>
          <a:lstStyle/>
          <a:p>
            <a:pPr algn="ctr">
              <a:lnSpc>
                <a:spcPts val="1709"/>
              </a:lnSpc>
              <a:buNone/>
            </a:pPr>
            <a:r>
              <a:rPr lang="en-US" sz="1463" b="1" kern="0" spc="-88" dirty="0">
                <a:latin typeface="Inter" pitchFamily="34" charset="0"/>
                <a:ea typeface="Inter" pitchFamily="34" charset="-122"/>
                <a:cs typeface="Inter" pitchFamily="34" charset="-120"/>
              </a:rPr>
              <a:t>The integration of the IT Act with the updated criminal procedures and evidence codes ensures a cohesive legal framework to address digital-age offences. This enables engineers to build secure systems that adhere to the law and protects both their clients and users.</a:t>
            </a:r>
            <a:endParaRPr lang="en-US" dirty="0"/>
          </a:p>
        </p:txBody>
      </p:sp>
      <p:pic>
        <p:nvPicPr>
          <p:cNvPr id="17" name="Picture 16">
            <a:extLst>
              <a:ext uri="{FF2B5EF4-FFF2-40B4-BE49-F238E27FC236}">
                <a16:creationId xmlns:a16="http://schemas.microsoft.com/office/drawing/2014/main" id="{63E8AEEB-2B8A-4FCF-90CB-C1E6281BB93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33911" y="12739"/>
            <a:ext cx="1263342" cy="1266119"/>
          </a:xfrm>
          <a:prstGeom prst="rect">
            <a:avLst/>
          </a:prstGeom>
        </p:spPr>
      </p:pic>
      <p:sp>
        <p:nvSpPr>
          <p:cNvPr id="18" name="TextBox 17">
            <a:extLst>
              <a:ext uri="{FF2B5EF4-FFF2-40B4-BE49-F238E27FC236}">
                <a16:creationId xmlns:a16="http://schemas.microsoft.com/office/drawing/2014/main" id="{C222214A-2711-EEEF-EE3F-C7E1B659CF50}"/>
              </a:ext>
            </a:extLst>
          </p:cNvPr>
          <p:cNvSpPr txBox="1"/>
          <p:nvPr/>
        </p:nvSpPr>
        <p:spPr>
          <a:xfrm>
            <a:off x="248512" y="73613"/>
            <a:ext cx="6344728" cy="369332"/>
          </a:xfrm>
          <a:prstGeom prst="rect">
            <a:avLst/>
          </a:prstGeom>
          <a:noFill/>
        </p:spPr>
        <p:txBody>
          <a:bodyPr wrap="square">
            <a:spAutoFit/>
          </a:bodyPr>
          <a:lstStyle/>
          <a:p>
            <a:r>
              <a:rPr lang="en-US" sz="1800" b="1" dirty="0">
                <a:solidFill>
                  <a:schemeClr val="accent2"/>
                </a:solidFill>
              </a:rPr>
              <a:t>Unit 3: Cyber Law and IP Regime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p:cNvSpPr/>
          <p:nvPr/>
        </p:nvSpPr>
        <p:spPr>
          <a:xfrm>
            <a:off x="64655" y="1226533"/>
            <a:ext cx="12053454" cy="1112163"/>
          </a:xfrm>
          <a:prstGeom prst="rect">
            <a:avLst/>
          </a:prstGeom>
          <a:noFill/>
        </p:spPr>
        <p:txBody>
          <a:bodyPr wrap="square" lIns="0" tIns="0" rIns="0" bIns="0" rtlCol="0" anchor="ctr"/>
          <a:lstStyle/>
          <a:p>
            <a:pPr algn="ctr">
              <a:lnSpc>
                <a:spcPts val="4380"/>
              </a:lnSpc>
              <a:buNone/>
            </a:pPr>
            <a:r>
              <a:rPr lang="en-US" sz="3750" b="1" kern="0" spc="-225" dirty="0">
                <a:solidFill>
                  <a:schemeClr val="accent2"/>
                </a:solidFill>
                <a:latin typeface="Inter" pitchFamily="34" charset="0"/>
                <a:ea typeface="Inter" pitchFamily="34" charset="-122"/>
                <a:cs typeface="Inter" pitchFamily="34" charset="-120"/>
              </a:rPr>
              <a:t>Why These Basics Matter to Engineers</a:t>
            </a:r>
            <a:endParaRPr lang="en-US" dirty="0">
              <a:solidFill>
                <a:schemeClr val="accent2"/>
              </a:solidFill>
            </a:endParaRPr>
          </a:p>
        </p:txBody>
      </p:sp>
      <p:sp>
        <p:nvSpPr>
          <p:cNvPr id="5" name="Object 4"/>
          <p:cNvSpPr/>
          <p:nvPr/>
        </p:nvSpPr>
        <p:spPr>
          <a:xfrm>
            <a:off x="877454" y="2462220"/>
            <a:ext cx="10557163" cy="3169247"/>
          </a:xfrm>
          <a:prstGeom prst="rect">
            <a:avLst/>
          </a:prstGeom>
          <a:noFill/>
        </p:spPr>
        <p:txBody>
          <a:bodyPr wrap="square" lIns="0" tIns="0" rIns="0" bIns="0" rtlCol="0" anchor="ctr"/>
          <a:lstStyle/>
          <a:p>
            <a:pPr algn="just">
              <a:lnSpc>
                <a:spcPts val="2497"/>
              </a:lnSpc>
              <a:spcBef>
                <a:spcPts val="792"/>
              </a:spcBef>
              <a:buNone/>
            </a:pPr>
            <a:r>
              <a:rPr lang="en-US" sz="1800" kern="0" spc="-36" dirty="0">
                <a:latin typeface="Inter" pitchFamily="34" charset="0"/>
                <a:ea typeface="Inter" pitchFamily="34" charset="-122"/>
                <a:cs typeface="Inter" pitchFamily="34" charset="-120"/>
              </a:rPr>
              <a:t>Every line of code you write touches the definitions in the Information Technology Act, 2000. Calling an API without authorization may be considered 'access' under Section 2(1)(a), and storing user passwords in plain text risks civil compensation under Section 43A and criminal charges under Section 66C. Understanding the statutory vocabulary and salient features of the IT Act early on can shield you from accidental breaches and help you architect secure, compliant digital systems.</a:t>
            </a:r>
            <a:endParaRPr lang="en-US" dirty="0"/>
          </a:p>
        </p:txBody>
      </p:sp>
      <p:pic>
        <p:nvPicPr>
          <p:cNvPr id="2" name="Picture 1">
            <a:extLst>
              <a:ext uri="{FF2B5EF4-FFF2-40B4-BE49-F238E27FC236}">
                <a16:creationId xmlns:a16="http://schemas.microsoft.com/office/drawing/2014/main" id="{DE51BB8B-5202-77BE-0933-D3069E93C9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3911" y="12739"/>
            <a:ext cx="1263342" cy="1266119"/>
          </a:xfrm>
          <a:prstGeom prst="rect">
            <a:avLst/>
          </a:prstGeom>
        </p:spPr>
      </p:pic>
      <p:sp>
        <p:nvSpPr>
          <p:cNvPr id="3" name="TextBox 2">
            <a:extLst>
              <a:ext uri="{FF2B5EF4-FFF2-40B4-BE49-F238E27FC236}">
                <a16:creationId xmlns:a16="http://schemas.microsoft.com/office/drawing/2014/main" id="{C181D1C0-21E4-EA3B-75C7-2FDFD3A556EB}"/>
              </a:ext>
            </a:extLst>
          </p:cNvPr>
          <p:cNvSpPr txBox="1"/>
          <p:nvPr/>
        </p:nvSpPr>
        <p:spPr>
          <a:xfrm>
            <a:off x="248512" y="73613"/>
            <a:ext cx="6344728" cy="369332"/>
          </a:xfrm>
          <a:prstGeom prst="rect">
            <a:avLst/>
          </a:prstGeom>
          <a:noFill/>
        </p:spPr>
        <p:txBody>
          <a:bodyPr wrap="square">
            <a:spAutoFit/>
          </a:bodyPr>
          <a:lstStyle/>
          <a:p>
            <a:r>
              <a:rPr lang="en-US" sz="1800" b="1" dirty="0">
                <a:solidFill>
                  <a:schemeClr val="accent2"/>
                </a:solidFill>
              </a:rPr>
              <a:t>Unit 3: Cyber Law and IP Regime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5757375" y="476131"/>
            <a:ext cx="5955446" cy="5904024"/>
          </a:xfrm>
          <a:prstGeom prst="rect">
            <a:avLst/>
          </a:prstGeom>
          <a:solidFill>
            <a:srgbClr val="22AAEE"/>
          </a:solidFill>
        </p:spPr>
      </p:sp>
      <p:pic>
        <p:nvPicPr>
          <p:cNvPr id="3" name="Object 2" descr="India's digital landscape"/>
          <p:cNvPicPr>
            <a:picLocks noChangeAspect="1"/>
          </p:cNvPicPr>
          <p:nvPr/>
        </p:nvPicPr>
        <p:blipFill>
          <a:blip r:embed="rId3"/>
          <a:srcRect l="26397" r="26397"/>
          <a:stretch/>
        </p:blipFill>
        <p:spPr>
          <a:xfrm>
            <a:off x="5757375" y="476131"/>
            <a:ext cx="5955446" cy="5904024"/>
          </a:xfrm>
          <a:prstGeom prst="rect">
            <a:avLst/>
          </a:prstGeom>
        </p:spPr>
      </p:pic>
      <p:sp>
        <p:nvSpPr>
          <p:cNvPr id="4" name="Object 3"/>
          <p:cNvSpPr/>
          <p:nvPr/>
        </p:nvSpPr>
        <p:spPr>
          <a:xfrm>
            <a:off x="439786" y="1145591"/>
            <a:ext cx="4877803" cy="2224325"/>
          </a:xfrm>
          <a:prstGeom prst="rect">
            <a:avLst/>
          </a:prstGeom>
          <a:noFill/>
        </p:spPr>
        <p:txBody>
          <a:bodyPr wrap="square" lIns="0" tIns="0" rIns="0" bIns="0" rtlCol="0" anchor="ctr"/>
          <a:lstStyle/>
          <a:p>
            <a:pPr algn="ctr">
              <a:lnSpc>
                <a:spcPts val="4380"/>
              </a:lnSpc>
              <a:buNone/>
            </a:pPr>
            <a:r>
              <a:rPr lang="en-US" sz="3750" b="1" kern="0" spc="-225" dirty="0">
                <a:solidFill>
                  <a:schemeClr val="accent2"/>
                </a:solidFill>
                <a:latin typeface="Inter" pitchFamily="34" charset="0"/>
                <a:ea typeface="Inter" pitchFamily="34" charset="-122"/>
                <a:cs typeface="Inter" pitchFamily="34" charset="-120"/>
              </a:rPr>
              <a:t>The Information Technology Act, 2000: Navigating India's Digital Landscape</a:t>
            </a:r>
            <a:endParaRPr lang="en-US" dirty="0">
              <a:solidFill>
                <a:schemeClr val="accent2"/>
              </a:solidFill>
            </a:endParaRPr>
          </a:p>
        </p:txBody>
      </p:sp>
      <p:sp>
        <p:nvSpPr>
          <p:cNvPr id="5" name="Object 4"/>
          <p:cNvSpPr/>
          <p:nvPr/>
        </p:nvSpPr>
        <p:spPr>
          <a:xfrm>
            <a:off x="307104" y="3472482"/>
            <a:ext cx="5143166" cy="2218473"/>
          </a:xfrm>
          <a:prstGeom prst="rect">
            <a:avLst/>
          </a:prstGeom>
          <a:noFill/>
        </p:spPr>
        <p:txBody>
          <a:bodyPr wrap="square" lIns="0" tIns="0" rIns="0" bIns="0" rtlCol="0" anchor="ctr"/>
          <a:lstStyle/>
          <a:p>
            <a:pPr algn="ctr">
              <a:lnSpc>
                <a:spcPts val="2497"/>
              </a:lnSpc>
              <a:spcBef>
                <a:spcPts val="792"/>
              </a:spcBef>
              <a:buNone/>
            </a:pPr>
            <a:r>
              <a:rPr lang="en-US" sz="1800" kern="0" spc="-36" dirty="0">
                <a:latin typeface="Inter" pitchFamily="34" charset="0"/>
                <a:ea typeface="Inter" pitchFamily="34" charset="-122"/>
                <a:cs typeface="Inter" pitchFamily="34" charset="-120"/>
              </a:rPr>
              <a:t>The Information Technology Act, 2000 is a foundational piece of legislation that governs India's digital landscape. By understanding its key provisions, definitions, and recent amendments, engineers can ensure their work aligns with the legal framework, protecting both their clients and users.</a:t>
            </a:r>
            <a:endParaRPr lang="en-US" dirty="0"/>
          </a:p>
        </p:txBody>
      </p:sp>
      <p:pic>
        <p:nvPicPr>
          <p:cNvPr id="6" name="Picture 5">
            <a:extLst>
              <a:ext uri="{FF2B5EF4-FFF2-40B4-BE49-F238E27FC236}">
                <a16:creationId xmlns:a16="http://schemas.microsoft.com/office/drawing/2014/main" id="{D150AA04-6456-6089-A44E-02881C8C59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33911" y="12739"/>
            <a:ext cx="1263342" cy="1266119"/>
          </a:xfrm>
          <a:prstGeom prst="rect">
            <a:avLst/>
          </a:prstGeom>
        </p:spPr>
      </p:pic>
      <p:sp>
        <p:nvSpPr>
          <p:cNvPr id="7" name="TextBox 6">
            <a:extLst>
              <a:ext uri="{FF2B5EF4-FFF2-40B4-BE49-F238E27FC236}">
                <a16:creationId xmlns:a16="http://schemas.microsoft.com/office/drawing/2014/main" id="{A63D3A2B-EEFA-EA9F-4E33-78B097F1D3A0}"/>
              </a:ext>
            </a:extLst>
          </p:cNvPr>
          <p:cNvSpPr txBox="1"/>
          <p:nvPr/>
        </p:nvSpPr>
        <p:spPr>
          <a:xfrm>
            <a:off x="248512" y="73613"/>
            <a:ext cx="6344728" cy="369332"/>
          </a:xfrm>
          <a:prstGeom prst="rect">
            <a:avLst/>
          </a:prstGeom>
          <a:noFill/>
        </p:spPr>
        <p:txBody>
          <a:bodyPr wrap="square">
            <a:spAutoFit/>
          </a:bodyPr>
          <a:lstStyle/>
          <a:p>
            <a:r>
              <a:rPr lang="en-US" sz="1800" b="1" dirty="0">
                <a:solidFill>
                  <a:schemeClr val="accent2"/>
                </a:solidFill>
              </a:rPr>
              <a:t>Unit 3: Cyber Law and IP Regime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6094476" y="285480"/>
            <a:ext cx="6148755" cy="4504397"/>
          </a:xfrm>
          <a:prstGeom prst="rect">
            <a:avLst/>
          </a:prstGeom>
          <a:noFill/>
        </p:spPr>
        <p:txBody>
          <a:bodyPr wrap="square" lIns="0" tIns="0" rIns="0" bIns="0" rtlCol="0" anchor="ctr"/>
          <a:lstStyle/>
          <a:p>
            <a:pPr algn="l">
              <a:lnSpc>
                <a:spcPts val="7096"/>
              </a:lnSpc>
              <a:buNone/>
            </a:pPr>
            <a:r>
              <a:rPr lang="en-US" sz="6075" b="1" kern="0" spc="-365" dirty="0">
                <a:solidFill>
                  <a:srgbClr val="333333"/>
                </a:solidFill>
                <a:latin typeface="Inter" pitchFamily="34" charset="0"/>
                <a:ea typeface="Inter" pitchFamily="34" charset="-122"/>
                <a:cs typeface="Inter" pitchFamily="34" charset="-120"/>
              </a:rPr>
              <a:t>Penalties under the IT Act, AI Voice-Clone Fraud &amp; Deepfake Imagery</a:t>
            </a:r>
            <a:endParaRPr lang="en-US" dirty="0"/>
          </a:p>
        </p:txBody>
      </p:sp>
      <p:sp>
        <p:nvSpPr>
          <p:cNvPr id="3" name="Object 2"/>
          <p:cNvSpPr/>
          <p:nvPr/>
        </p:nvSpPr>
        <p:spPr>
          <a:xfrm>
            <a:off x="5517456" y="4896938"/>
            <a:ext cx="6426032" cy="1604462"/>
          </a:xfrm>
          <a:prstGeom prst="rect">
            <a:avLst/>
          </a:prstGeom>
          <a:noFill/>
        </p:spPr>
        <p:txBody>
          <a:bodyPr wrap="square" lIns="0" tIns="0" rIns="0" bIns="0" rtlCol="0" anchor="ctr"/>
          <a:lstStyle/>
          <a:p>
            <a:pPr algn="l">
              <a:lnSpc>
                <a:spcPts val="2528"/>
              </a:lnSpc>
              <a:spcBef>
                <a:spcPts val="693"/>
              </a:spcBef>
              <a:buNone/>
            </a:pPr>
            <a:r>
              <a:rPr lang="en-US" sz="1823" kern="0" spc="-37" dirty="0">
                <a:solidFill>
                  <a:srgbClr val="000000">
                    <a:alpha val="56000"/>
                  </a:srgbClr>
                </a:solidFill>
                <a:latin typeface="Inter" pitchFamily="34" charset="0"/>
                <a:ea typeface="Inter" pitchFamily="34" charset="-122"/>
                <a:cs typeface="Inter" pitchFamily="34" charset="-120"/>
              </a:rPr>
              <a:t>An introductory slide providing an overview of the key legal sections of the Indian IT Act that every engineer must be aware of, particularly regarding emerging AI-powered cyber crimes like voice cloning and deepfake imagery.</a:t>
            </a:r>
            <a:endParaRPr lang="en-US" dirty="0"/>
          </a:p>
        </p:txBody>
      </p:sp>
      <p:sp>
        <p:nvSpPr>
          <p:cNvPr id="4" name="Object 3"/>
          <p:cNvSpPr/>
          <p:nvPr/>
        </p:nvSpPr>
        <p:spPr>
          <a:xfrm>
            <a:off x="0" y="0"/>
            <a:ext cx="5713571" cy="6856286"/>
          </a:xfrm>
          <a:prstGeom prst="rect">
            <a:avLst/>
          </a:prstGeom>
          <a:solidFill>
            <a:srgbClr val="000000">
              <a:alpha val="0"/>
            </a:srgbClr>
          </a:solidFill>
        </p:spPr>
      </p:sp>
      <p:pic>
        <p:nvPicPr>
          <p:cNvPr id="5" name="Object 4" descr="Indian IT Act, 2000 (as amended 2008) + BNS/BNSS/BSA 2023"/>
          <p:cNvPicPr>
            <a:picLocks noChangeAspect="1"/>
          </p:cNvPicPr>
          <p:nvPr/>
        </p:nvPicPr>
        <p:blipFill>
          <a:blip r:embed="rId3"/>
          <a:srcRect l="28185" r="28185"/>
          <a:stretch/>
        </p:blipFill>
        <p:spPr>
          <a:xfrm>
            <a:off x="248512" y="285480"/>
            <a:ext cx="4521705" cy="5963920"/>
          </a:xfrm>
          <a:prstGeom prst="rect">
            <a:avLst/>
          </a:prstGeom>
        </p:spPr>
      </p:pic>
      <p:pic>
        <p:nvPicPr>
          <p:cNvPr id="6" name="Picture 5">
            <a:extLst>
              <a:ext uri="{FF2B5EF4-FFF2-40B4-BE49-F238E27FC236}">
                <a16:creationId xmlns:a16="http://schemas.microsoft.com/office/drawing/2014/main" id="{01E9CA8F-5CB8-239E-6281-C7475A1C06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1977" y="12740"/>
            <a:ext cx="805276" cy="807046"/>
          </a:xfrm>
          <a:prstGeom prst="rect">
            <a:avLst/>
          </a:prstGeom>
        </p:spPr>
      </p:pic>
      <p:sp>
        <p:nvSpPr>
          <p:cNvPr id="7" name="TextBox 6">
            <a:extLst>
              <a:ext uri="{FF2B5EF4-FFF2-40B4-BE49-F238E27FC236}">
                <a16:creationId xmlns:a16="http://schemas.microsoft.com/office/drawing/2014/main" id="{FB06E017-8261-9424-D356-DA60834F1CA9}"/>
              </a:ext>
            </a:extLst>
          </p:cNvPr>
          <p:cNvSpPr txBox="1"/>
          <p:nvPr/>
        </p:nvSpPr>
        <p:spPr>
          <a:xfrm>
            <a:off x="248512" y="73613"/>
            <a:ext cx="6344728" cy="369332"/>
          </a:xfrm>
          <a:prstGeom prst="rect">
            <a:avLst/>
          </a:prstGeom>
          <a:noFill/>
        </p:spPr>
        <p:txBody>
          <a:bodyPr wrap="square">
            <a:spAutoFit/>
          </a:bodyPr>
          <a:lstStyle/>
          <a:p>
            <a:r>
              <a:rPr lang="en-US" sz="1800" b="1" dirty="0">
                <a:solidFill>
                  <a:schemeClr val="accent2"/>
                </a:solidFill>
              </a:rPr>
              <a:t>Unit 3: Cyber Law and IP Regime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lIns="0" tIns="0" rIns="0" bIns="0" rtlCol="0" anchor="t"/>
          <a:lstStyle/>
          <a:p>
            <a:pPr algn="ctr">
              <a:lnSpc>
                <a:spcPts val="4380"/>
              </a:lnSpc>
              <a:buNone/>
            </a:pPr>
            <a:r>
              <a:rPr lang="en-US" sz="3750" b="1" kern="0" spc="-225" dirty="0">
                <a:solidFill>
                  <a:schemeClr val="accent2"/>
                </a:solidFill>
                <a:latin typeface="Inter" pitchFamily="34" charset="0"/>
                <a:ea typeface="Inter" pitchFamily="34" charset="-122"/>
                <a:cs typeface="Inter" pitchFamily="34" charset="-120"/>
              </a:rPr>
              <a:t>Why This Matters</a:t>
            </a:r>
            <a:endParaRPr lang="en-US" dirty="0">
              <a:solidFill>
                <a:schemeClr val="accent2"/>
              </a:solidFill>
            </a:endParaRPr>
          </a:p>
        </p:txBody>
      </p:sp>
      <p:sp>
        <p:nvSpPr>
          <p:cNvPr id="3" name="Object 2"/>
          <p:cNvSpPr/>
          <p:nvPr/>
        </p:nvSpPr>
        <p:spPr>
          <a:xfrm>
            <a:off x="1476006" y="2100452"/>
            <a:ext cx="1428393" cy="1428393"/>
          </a:xfrm>
          <a:prstGeom prst="ellipse">
            <a:avLst/>
          </a:prstGeom>
          <a:solidFill>
            <a:srgbClr val="22AAEE"/>
          </a:solidFill>
        </p:spPr>
      </p:sp>
      <p:pic>
        <p:nvPicPr>
          <p:cNvPr id="4" name="Object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38680" y="2412887"/>
            <a:ext cx="714196" cy="723719"/>
          </a:xfrm>
          <a:prstGeom prst="rect">
            <a:avLst/>
          </a:prstGeom>
        </p:spPr>
      </p:pic>
      <p:sp>
        <p:nvSpPr>
          <p:cNvPr id="5" name="Object 4"/>
          <p:cNvSpPr/>
          <p:nvPr/>
        </p:nvSpPr>
        <p:spPr>
          <a:xfrm>
            <a:off x="388523" y="3625063"/>
            <a:ext cx="3603359" cy="266931"/>
          </a:xfrm>
          <a:prstGeom prst="rect">
            <a:avLst/>
          </a:prstGeom>
          <a:noFill/>
        </p:spPr>
        <p:txBody>
          <a:bodyPr wrap="square" lIns="0" tIns="0" rIns="0" bIns="0" rtlCol="0" anchor="t"/>
          <a:lstStyle/>
          <a:p>
            <a:pPr algn="ctr">
              <a:lnSpc>
                <a:spcPts val="2102"/>
              </a:lnSpc>
              <a:buNone/>
            </a:pPr>
            <a:r>
              <a:rPr lang="en-US" sz="1800" b="1" kern="0" spc="-108" dirty="0">
                <a:latin typeface="Inter" pitchFamily="34" charset="0"/>
                <a:ea typeface="Inter" pitchFamily="34" charset="-122"/>
                <a:cs typeface="Inter" pitchFamily="34" charset="-120"/>
              </a:rPr>
              <a:t>Gen-AI can clone voices in 15 s</a:t>
            </a:r>
            <a:endParaRPr lang="en-US" dirty="0"/>
          </a:p>
        </p:txBody>
      </p:sp>
      <p:sp>
        <p:nvSpPr>
          <p:cNvPr id="6" name="Object 5"/>
          <p:cNvSpPr/>
          <p:nvPr/>
        </p:nvSpPr>
        <p:spPr>
          <a:xfrm>
            <a:off x="388523" y="3969166"/>
            <a:ext cx="3603359" cy="792460"/>
          </a:xfrm>
          <a:prstGeom prst="rect">
            <a:avLst/>
          </a:prstGeom>
          <a:noFill/>
        </p:spPr>
        <p:txBody>
          <a:bodyPr wrap="square" lIns="0" tIns="0" rIns="0" bIns="0" rtlCol="0" anchor="t"/>
          <a:lstStyle/>
          <a:p>
            <a:pPr algn="ctr">
              <a:lnSpc>
                <a:spcPts val="2081"/>
              </a:lnSpc>
              <a:spcBef>
                <a:spcPts val="596"/>
              </a:spcBef>
              <a:buNone/>
            </a:pPr>
            <a:r>
              <a:rPr lang="en-US" sz="1500" kern="0" spc="-30" dirty="0">
                <a:latin typeface="Inter" pitchFamily="34" charset="0"/>
                <a:ea typeface="Inter" pitchFamily="34" charset="-122"/>
                <a:cs typeface="Inter" pitchFamily="34" charset="-120"/>
              </a:rPr>
              <a:t>Emerging AI capabilities enable quick voice cloning, scaling up old cybercrime tactics</a:t>
            </a:r>
            <a:endParaRPr lang="en-US" dirty="0"/>
          </a:p>
        </p:txBody>
      </p:sp>
      <p:sp>
        <p:nvSpPr>
          <p:cNvPr id="7" name="Object 6"/>
          <p:cNvSpPr/>
          <p:nvPr/>
        </p:nvSpPr>
        <p:spPr>
          <a:xfrm>
            <a:off x="5380280" y="2100452"/>
            <a:ext cx="1428393" cy="1428393"/>
          </a:xfrm>
          <a:prstGeom prst="ellipse">
            <a:avLst/>
          </a:prstGeom>
          <a:solidFill>
            <a:srgbClr val="FFD9AD"/>
          </a:solidFill>
        </p:spPr>
      </p:sp>
      <p:pic>
        <p:nvPicPr>
          <p:cNvPr id="8" name="Object 7"/>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26490" y="2488217"/>
            <a:ext cx="723719" cy="676106"/>
          </a:xfrm>
          <a:prstGeom prst="rect">
            <a:avLst/>
          </a:prstGeom>
        </p:spPr>
      </p:pic>
      <p:sp>
        <p:nvSpPr>
          <p:cNvPr id="9" name="Object 8"/>
          <p:cNvSpPr/>
          <p:nvPr/>
        </p:nvSpPr>
        <p:spPr>
          <a:xfrm>
            <a:off x="4355646" y="3625063"/>
            <a:ext cx="3477660" cy="266931"/>
          </a:xfrm>
          <a:prstGeom prst="rect">
            <a:avLst/>
          </a:prstGeom>
          <a:noFill/>
        </p:spPr>
        <p:txBody>
          <a:bodyPr wrap="square" lIns="0" tIns="0" rIns="0" bIns="0" rtlCol="0" anchor="t"/>
          <a:lstStyle/>
          <a:p>
            <a:pPr algn="ctr">
              <a:lnSpc>
                <a:spcPts val="2102"/>
              </a:lnSpc>
              <a:buNone/>
            </a:pPr>
            <a:r>
              <a:rPr lang="en-US" sz="1800" b="1" kern="0" spc="-108" dirty="0">
                <a:latin typeface="Inter" pitchFamily="34" charset="0"/>
                <a:ea typeface="Inter" pitchFamily="34" charset="-122"/>
                <a:cs typeface="Inter" pitchFamily="34" charset="-120"/>
              </a:rPr>
              <a:t>Swap faces in 15 frames</a:t>
            </a:r>
            <a:endParaRPr lang="en-US" dirty="0"/>
          </a:p>
        </p:txBody>
      </p:sp>
      <p:sp>
        <p:nvSpPr>
          <p:cNvPr id="10" name="Object 9"/>
          <p:cNvSpPr/>
          <p:nvPr/>
        </p:nvSpPr>
        <p:spPr>
          <a:xfrm>
            <a:off x="4355646" y="3969166"/>
            <a:ext cx="3477660" cy="528307"/>
          </a:xfrm>
          <a:prstGeom prst="rect">
            <a:avLst/>
          </a:prstGeom>
          <a:noFill/>
        </p:spPr>
        <p:txBody>
          <a:bodyPr wrap="square" lIns="0" tIns="0" rIns="0" bIns="0" rtlCol="0" anchor="t"/>
          <a:lstStyle/>
          <a:p>
            <a:pPr algn="ctr">
              <a:lnSpc>
                <a:spcPts val="2081"/>
              </a:lnSpc>
              <a:spcBef>
                <a:spcPts val="596"/>
              </a:spcBef>
              <a:buNone/>
            </a:pPr>
            <a:r>
              <a:rPr lang="en-US" sz="1500" kern="0" spc="-30" dirty="0">
                <a:latin typeface="Inter" pitchFamily="34" charset="0"/>
                <a:ea typeface="Inter" pitchFamily="34" charset="-122"/>
                <a:cs typeface="Inter" pitchFamily="34" charset="-120"/>
              </a:rPr>
              <a:t>Synthetic media like deepfakes can be generated rapidly, increasing threat</a:t>
            </a:r>
            <a:endParaRPr lang="en-US" dirty="0"/>
          </a:p>
        </p:txBody>
      </p:sp>
      <p:sp>
        <p:nvSpPr>
          <p:cNvPr id="11" name="Object 10"/>
          <p:cNvSpPr/>
          <p:nvPr/>
        </p:nvSpPr>
        <p:spPr>
          <a:xfrm>
            <a:off x="9284553" y="2100452"/>
            <a:ext cx="1428393" cy="1428393"/>
          </a:xfrm>
          <a:prstGeom prst="ellipse">
            <a:avLst/>
          </a:prstGeom>
          <a:solidFill>
            <a:srgbClr val="FEC088"/>
          </a:solidFill>
        </p:spPr>
      </p:sp>
      <p:pic>
        <p:nvPicPr>
          <p:cNvPr id="12" name="Object 11"/>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14192" y="2521696"/>
            <a:ext cx="580880" cy="580880"/>
          </a:xfrm>
          <a:prstGeom prst="rect">
            <a:avLst/>
          </a:prstGeom>
        </p:spPr>
      </p:pic>
      <p:sp>
        <p:nvSpPr>
          <p:cNvPr id="13" name="Object 12"/>
          <p:cNvSpPr/>
          <p:nvPr/>
        </p:nvSpPr>
        <p:spPr>
          <a:xfrm>
            <a:off x="8123746" y="3625063"/>
            <a:ext cx="3750007" cy="266931"/>
          </a:xfrm>
          <a:prstGeom prst="rect">
            <a:avLst/>
          </a:prstGeom>
          <a:noFill/>
        </p:spPr>
        <p:txBody>
          <a:bodyPr wrap="square" lIns="0" tIns="0" rIns="0" bIns="0" rtlCol="0" anchor="t"/>
          <a:lstStyle/>
          <a:p>
            <a:pPr algn="ctr">
              <a:lnSpc>
                <a:spcPts val="2102"/>
              </a:lnSpc>
              <a:buNone/>
            </a:pPr>
            <a:r>
              <a:rPr lang="en-US" sz="1800" b="1" kern="0" spc="-108" dirty="0">
                <a:latin typeface="Inter" pitchFamily="34" charset="0"/>
                <a:ea typeface="Inter" pitchFamily="34" charset="-122"/>
                <a:cs typeface="Inter" pitchFamily="34" charset="-120"/>
              </a:rPr>
              <a:t>Old cyber-crimes now scale instantly</a:t>
            </a:r>
            <a:endParaRPr lang="en-US" dirty="0"/>
          </a:p>
        </p:txBody>
      </p:sp>
      <p:sp>
        <p:nvSpPr>
          <p:cNvPr id="14" name="Object 13"/>
          <p:cNvSpPr/>
          <p:nvPr/>
        </p:nvSpPr>
        <p:spPr>
          <a:xfrm>
            <a:off x="8123746" y="3969166"/>
            <a:ext cx="3750007" cy="528307"/>
          </a:xfrm>
          <a:prstGeom prst="rect">
            <a:avLst/>
          </a:prstGeom>
          <a:noFill/>
        </p:spPr>
        <p:txBody>
          <a:bodyPr wrap="square" lIns="0" tIns="0" rIns="0" bIns="0" rtlCol="0" anchor="t"/>
          <a:lstStyle/>
          <a:p>
            <a:pPr algn="ctr">
              <a:lnSpc>
                <a:spcPts val="2081"/>
              </a:lnSpc>
              <a:spcBef>
                <a:spcPts val="596"/>
              </a:spcBef>
              <a:buNone/>
            </a:pPr>
            <a:r>
              <a:rPr lang="en-US" sz="1500" kern="0" spc="-30" dirty="0">
                <a:latin typeface="Inter" pitchFamily="34" charset="0"/>
                <a:ea typeface="Inter" pitchFamily="34" charset="-122"/>
                <a:cs typeface="Inter" pitchFamily="34" charset="-120"/>
              </a:rPr>
              <a:t>Faster creation and distribution of fraudulent content leads to bigger losses</a:t>
            </a:r>
            <a:endParaRPr lang="en-US" dirty="0"/>
          </a:p>
        </p:txBody>
      </p:sp>
      <p:sp>
        <p:nvSpPr>
          <p:cNvPr id="15" name="Object 14"/>
          <p:cNvSpPr/>
          <p:nvPr/>
        </p:nvSpPr>
        <p:spPr>
          <a:xfrm>
            <a:off x="0" y="5713571"/>
            <a:ext cx="12188952" cy="1142714"/>
          </a:xfrm>
          <a:prstGeom prst="rect">
            <a:avLst/>
          </a:prstGeom>
          <a:solidFill>
            <a:srgbClr val="22AAEE"/>
          </a:solidFill>
        </p:spPr>
      </p:sp>
      <p:sp>
        <p:nvSpPr>
          <p:cNvPr id="16" name="Object 15"/>
          <p:cNvSpPr/>
          <p:nvPr/>
        </p:nvSpPr>
        <p:spPr>
          <a:xfrm>
            <a:off x="166646" y="6175716"/>
            <a:ext cx="11855660" cy="216838"/>
          </a:xfrm>
          <a:prstGeom prst="rect">
            <a:avLst/>
          </a:prstGeom>
          <a:noFill/>
        </p:spPr>
        <p:txBody>
          <a:bodyPr wrap="square" lIns="0" tIns="0" rIns="0" bIns="0" rtlCol="0" anchor="ctr"/>
          <a:lstStyle/>
          <a:p>
            <a:pPr algn="ctr">
              <a:lnSpc>
                <a:spcPts val="1709"/>
              </a:lnSpc>
              <a:buNone/>
            </a:pPr>
            <a:r>
              <a:rPr lang="en-US" sz="1463" b="1" kern="0" spc="-88" dirty="0">
                <a:latin typeface="Inter" pitchFamily="34" charset="0"/>
                <a:ea typeface="Inter" pitchFamily="34" charset="-122"/>
                <a:cs typeface="Inter" pitchFamily="34" charset="-120"/>
              </a:rPr>
              <a:t>Engineers designing these AI systems must be aware of the legal implications and potential misuse, in order to build secure and ethical applications.</a:t>
            </a:r>
            <a:endParaRPr lang="en-US" dirty="0"/>
          </a:p>
        </p:txBody>
      </p:sp>
      <p:pic>
        <p:nvPicPr>
          <p:cNvPr id="17" name="Picture 16">
            <a:extLst>
              <a:ext uri="{FF2B5EF4-FFF2-40B4-BE49-F238E27FC236}">
                <a16:creationId xmlns:a16="http://schemas.microsoft.com/office/drawing/2014/main" id="{B1787EE1-E325-1F90-ABD5-91DCEBB9A9C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33911" y="21365"/>
            <a:ext cx="1263342" cy="1266119"/>
          </a:xfrm>
          <a:prstGeom prst="rect">
            <a:avLst/>
          </a:prstGeom>
        </p:spPr>
      </p:pic>
      <p:sp>
        <p:nvSpPr>
          <p:cNvPr id="18" name="TextBox 17">
            <a:extLst>
              <a:ext uri="{FF2B5EF4-FFF2-40B4-BE49-F238E27FC236}">
                <a16:creationId xmlns:a16="http://schemas.microsoft.com/office/drawing/2014/main" id="{64B5A067-6212-7C1E-23BF-24643AD549B0}"/>
              </a:ext>
            </a:extLst>
          </p:cNvPr>
          <p:cNvSpPr txBox="1"/>
          <p:nvPr/>
        </p:nvSpPr>
        <p:spPr>
          <a:xfrm>
            <a:off x="248512" y="73613"/>
            <a:ext cx="6344728" cy="369332"/>
          </a:xfrm>
          <a:prstGeom prst="rect">
            <a:avLst/>
          </a:prstGeom>
          <a:noFill/>
        </p:spPr>
        <p:txBody>
          <a:bodyPr wrap="square">
            <a:spAutoFit/>
          </a:bodyPr>
          <a:lstStyle/>
          <a:p>
            <a:r>
              <a:rPr lang="en-US" sz="1800" b="1" dirty="0">
                <a:solidFill>
                  <a:schemeClr val="accent2"/>
                </a:solidFill>
              </a:rPr>
              <a:t>Unit 3: Cyber Law and IP Regime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lIns="0" tIns="0" rIns="0" bIns="0" rtlCol="0" anchor="t"/>
          <a:lstStyle/>
          <a:p>
            <a:pPr algn="ctr">
              <a:lnSpc>
                <a:spcPts val="4380"/>
              </a:lnSpc>
              <a:buNone/>
            </a:pPr>
            <a:r>
              <a:rPr lang="en-US" sz="3750" b="1" kern="0" spc="-225" dirty="0">
                <a:solidFill>
                  <a:schemeClr val="accent2"/>
                </a:solidFill>
                <a:latin typeface="Inter" pitchFamily="34" charset="0"/>
                <a:ea typeface="Inter" pitchFamily="34" charset="-122"/>
                <a:cs typeface="Inter" pitchFamily="34" charset="-120"/>
              </a:rPr>
              <a:t>IT Act: Quick Refresher</a:t>
            </a:r>
            <a:endParaRPr lang="en-US" dirty="0">
              <a:solidFill>
                <a:schemeClr val="accent2"/>
              </a:solidFill>
            </a:endParaRPr>
          </a:p>
        </p:txBody>
      </p:sp>
      <p:sp>
        <p:nvSpPr>
          <p:cNvPr id="3" name="Object 2"/>
          <p:cNvSpPr/>
          <p:nvPr/>
        </p:nvSpPr>
        <p:spPr>
          <a:xfrm>
            <a:off x="1476006" y="1847388"/>
            <a:ext cx="1428393" cy="1428393"/>
          </a:xfrm>
          <a:prstGeom prst="ellipse">
            <a:avLst/>
          </a:prstGeom>
          <a:solidFill>
            <a:srgbClr val="22AAEE"/>
          </a:solidFill>
        </p:spPr>
      </p:sp>
      <p:pic>
        <p:nvPicPr>
          <p:cNvPr id="4" name="Object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05639" y="2226804"/>
            <a:ext cx="571357" cy="676106"/>
          </a:xfrm>
          <a:prstGeom prst="rect">
            <a:avLst/>
          </a:prstGeom>
        </p:spPr>
      </p:pic>
      <p:sp>
        <p:nvSpPr>
          <p:cNvPr id="5" name="Object 4"/>
          <p:cNvSpPr/>
          <p:nvPr/>
        </p:nvSpPr>
        <p:spPr>
          <a:xfrm>
            <a:off x="309961" y="3371999"/>
            <a:ext cx="3760482" cy="266931"/>
          </a:xfrm>
          <a:prstGeom prst="rect">
            <a:avLst/>
          </a:prstGeom>
          <a:noFill/>
        </p:spPr>
        <p:txBody>
          <a:bodyPr wrap="square" lIns="0" tIns="0" rIns="0" bIns="0" rtlCol="0" anchor="t"/>
          <a:lstStyle/>
          <a:p>
            <a:pPr algn="ctr">
              <a:lnSpc>
                <a:spcPts val="2102"/>
              </a:lnSpc>
              <a:buNone/>
            </a:pPr>
            <a:r>
              <a:rPr lang="en-US" sz="1800" b="1" kern="0" spc="-108" dirty="0">
                <a:latin typeface="Inter" pitchFamily="34" charset="0"/>
                <a:ea typeface="Inter" pitchFamily="34" charset="-122"/>
                <a:cs typeface="Inter" pitchFamily="34" charset="-120"/>
              </a:rPr>
              <a:t>Primary cyber-law statute</a:t>
            </a:r>
            <a:endParaRPr lang="en-US" dirty="0"/>
          </a:p>
        </p:txBody>
      </p:sp>
      <p:sp>
        <p:nvSpPr>
          <p:cNvPr id="6" name="Object 5"/>
          <p:cNvSpPr/>
          <p:nvPr/>
        </p:nvSpPr>
        <p:spPr>
          <a:xfrm>
            <a:off x="309961" y="3716103"/>
            <a:ext cx="3760482" cy="792460"/>
          </a:xfrm>
          <a:prstGeom prst="rect">
            <a:avLst/>
          </a:prstGeom>
          <a:noFill/>
        </p:spPr>
        <p:txBody>
          <a:bodyPr wrap="square" lIns="0" tIns="0" rIns="0" bIns="0" rtlCol="0" anchor="t"/>
          <a:lstStyle/>
          <a:p>
            <a:pPr algn="ctr">
              <a:lnSpc>
                <a:spcPts val="2081"/>
              </a:lnSpc>
              <a:spcBef>
                <a:spcPts val="596"/>
              </a:spcBef>
              <a:buNone/>
            </a:pPr>
            <a:r>
              <a:rPr lang="en-US" sz="1500" kern="0" spc="-30" dirty="0">
                <a:latin typeface="Inter" pitchFamily="34" charset="0"/>
                <a:ea typeface="Inter" pitchFamily="34" charset="-122"/>
                <a:cs typeface="Inter" pitchFamily="34" charset="-120"/>
              </a:rPr>
              <a:t>The Indian IT Act, 2000 is the primary law governing cybersecurity and digital transactions in the country.</a:t>
            </a:r>
            <a:endParaRPr lang="en-US" dirty="0"/>
          </a:p>
        </p:txBody>
      </p:sp>
      <p:sp>
        <p:nvSpPr>
          <p:cNvPr id="7" name="Object 6"/>
          <p:cNvSpPr/>
          <p:nvPr/>
        </p:nvSpPr>
        <p:spPr>
          <a:xfrm>
            <a:off x="5380280" y="1847388"/>
            <a:ext cx="1428393" cy="1428393"/>
          </a:xfrm>
          <a:prstGeom prst="ellipse">
            <a:avLst/>
          </a:prstGeom>
          <a:solidFill>
            <a:srgbClr val="FFD9AD"/>
          </a:solidFill>
        </p:spPr>
      </p:sp>
      <p:pic>
        <p:nvPicPr>
          <p:cNvPr id="8" name="Object 7"/>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01539" y="2268652"/>
            <a:ext cx="580880" cy="580880"/>
          </a:xfrm>
          <a:prstGeom prst="rect">
            <a:avLst/>
          </a:prstGeom>
        </p:spPr>
      </p:pic>
      <p:sp>
        <p:nvSpPr>
          <p:cNvPr id="9" name="Object 8"/>
          <p:cNvSpPr/>
          <p:nvPr/>
        </p:nvSpPr>
        <p:spPr>
          <a:xfrm>
            <a:off x="4256134" y="3371999"/>
            <a:ext cx="3676683" cy="533862"/>
          </a:xfrm>
          <a:prstGeom prst="rect">
            <a:avLst/>
          </a:prstGeom>
          <a:noFill/>
        </p:spPr>
        <p:txBody>
          <a:bodyPr wrap="square" lIns="0" tIns="0" rIns="0" bIns="0" rtlCol="0" anchor="t"/>
          <a:lstStyle/>
          <a:p>
            <a:pPr algn="ctr">
              <a:lnSpc>
                <a:spcPts val="2102"/>
              </a:lnSpc>
              <a:buNone/>
            </a:pPr>
            <a:r>
              <a:rPr lang="en-US" sz="1800" b="1" kern="0" spc="-108" dirty="0">
                <a:latin typeface="Inter" pitchFamily="34" charset="0"/>
                <a:ea typeface="Inter" pitchFamily="34" charset="-122"/>
                <a:cs typeface="Inter" pitchFamily="34" charset="-120"/>
              </a:rPr>
              <a:t>Gives e-records &amp; e-signatures legal validity</a:t>
            </a:r>
            <a:endParaRPr lang="en-US" dirty="0"/>
          </a:p>
        </p:txBody>
      </p:sp>
      <p:sp>
        <p:nvSpPr>
          <p:cNvPr id="10" name="Object 9"/>
          <p:cNvSpPr/>
          <p:nvPr/>
        </p:nvSpPr>
        <p:spPr>
          <a:xfrm>
            <a:off x="4256134" y="3983034"/>
            <a:ext cx="3676683" cy="792460"/>
          </a:xfrm>
          <a:prstGeom prst="rect">
            <a:avLst/>
          </a:prstGeom>
          <a:noFill/>
        </p:spPr>
        <p:txBody>
          <a:bodyPr wrap="square" lIns="0" tIns="0" rIns="0" bIns="0" rtlCol="0" anchor="t"/>
          <a:lstStyle/>
          <a:p>
            <a:pPr algn="ctr">
              <a:lnSpc>
                <a:spcPts val="2081"/>
              </a:lnSpc>
              <a:spcBef>
                <a:spcPts val="596"/>
              </a:spcBef>
              <a:buNone/>
            </a:pPr>
            <a:r>
              <a:rPr lang="en-US" sz="1500" kern="0" spc="-30" dirty="0">
                <a:latin typeface="Inter" pitchFamily="34" charset="0"/>
                <a:ea typeface="Inter" pitchFamily="34" charset="-122"/>
                <a:cs typeface="Inter" pitchFamily="34" charset="-120"/>
              </a:rPr>
              <a:t>The act provides legal recognition to electronic records and digital signatures, making them admissible in court.</a:t>
            </a:r>
            <a:endParaRPr lang="en-US" dirty="0"/>
          </a:p>
        </p:txBody>
      </p:sp>
      <p:sp>
        <p:nvSpPr>
          <p:cNvPr id="11" name="Object 10"/>
          <p:cNvSpPr/>
          <p:nvPr/>
        </p:nvSpPr>
        <p:spPr>
          <a:xfrm>
            <a:off x="9284553" y="1847388"/>
            <a:ext cx="1428393" cy="1428393"/>
          </a:xfrm>
          <a:prstGeom prst="ellipse">
            <a:avLst/>
          </a:prstGeom>
          <a:solidFill>
            <a:srgbClr val="FEC088"/>
          </a:solidFill>
        </p:spPr>
      </p:sp>
      <p:pic>
        <p:nvPicPr>
          <p:cNvPr id="12" name="Object 11"/>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64399" y="2251918"/>
            <a:ext cx="485654" cy="618970"/>
          </a:xfrm>
          <a:prstGeom prst="rect">
            <a:avLst/>
          </a:prstGeom>
        </p:spPr>
      </p:pic>
      <p:sp>
        <p:nvSpPr>
          <p:cNvPr id="13" name="Object 12"/>
          <p:cNvSpPr/>
          <p:nvPr/>
        </p:nvSpPr>
        <p:spPr>
          <a:xfrm>
            <a:off x="8155171" y="3371999"/>
            <a:ext cx="3687158" cy="533862"/>
          </a:xfrm>
          <a:prstGeom prst="rect">
            <a:avLst/>
          </a:prstGeom>
          <a:noFill/>
        </p:spPr>
        <p:txBody>
          <a:bodyPr wrap="square" lIns="0" tIns="0" rIns="0" bIns="0" rtlCol="0" anchor="t"/>
          <a:lstStyle/>
          <a:p>
            <a:pPr algn="ctr">
              <a:lnSpc>
                <a:spcPts val="2102"/>
              </a:lnSpc>
              <a:buNone/>
            </a:pPr>
            <a:r>
              <a:rPr lang="en-US" sz="1800" b="1" kern="0" spc="-108" dirty="0">
                <a:latin typeface="Inter" pitchFamily="34" charset="0"/>
                <a:ea typeface="Inter" pitchFamily="34" charset="-122"/>
                <a:cs typeface="Inter" pitchFamily="34" charset="-120"/>
              </a:rPr>
              <a:t>2008 amendment added AI-era offences</a:t>
            </a:r>
            <a:endParaRPr lang="en-US" dirty="0"/>
          </a:p>
        </p:txBody>
      </p:sp>
      <p:sp>
        <p:nvSpPr>
          <p:cNvPr id="14" name="Object 13"/>
          <p:cNvSpPr/>
          <p:nvPr/>
        </p:nvSpPr>
        <p:spPr>
          <a:xfrm>
            <a:off x="8155171" y="3983034"/>
            <a:ext cx="3687158" cy="1056614"/>
          </a:xfrm>
          <a:prstGeom prst="rect">
            <a:avLst/>
          </a:prstGeom>
          <a:noFill/>
        </p:spPr>
        <p:txBody>
          <a:bodyPr wrap="square" lIns="0" tIns="0" rIns="0" bIns="0" rtlCol="0" anchor="t"/>
          <a:lstStyle/>
          <a:p>
            <a:pPr algn="ctr">
              <a:lnSpc>
                <a:spcPts val="2081"/>
              </a:lnSpc>
              <a:spcBef>
                <a:spcPts val="596"/>
              </a:spcBef>
              <a:buNone/>
            </a:pPr>
            <a:r>
              <a:rPr lang="en-US" sz="1500" kern="0" spc="-30" dirty="0">
                <a:latin typeface="Inter" pitchFamily="34" charset="0"/>
                <a:ea typeface="Inter" pitchFamily="34" charset="-122"/>
                <a:cs typeface="Inter" pitchFamily="34" charset="-120"/>
              </a:rPr>
              <a:t>The 2008 amendment to the IT Act introduced new sections (66C-F, 69A) to address emerging threats from AI-powered cyber crimes.</a:t>
            </a:r>
            <a:endParaRPr lang="en-US" dirty="0"/>
          </a:p>
        </p:txBody>
      </p:sp>
      <p:sp>
        <p:nvSpPr>
          <p:cNvPr id="15" name="Object 14"/>
          <p:cNvSpPr/>
          <p:nvPr/>
        </p:nvSpPr>
        <p:spPr>
          <a:xfrm>
            <a:off x="0" y="5713571"/>
            <a:ext cx="12188952" cy="1142714"/>
          </a:xfrm>
          <a:prstGeom prst="rect">
            <a:avLst/>
          </a:prstGeom>
          <a:solidFill>
            <a:srgbClr val="22AAEE"/>
          </a:solidFill>
        </p:spPr>
      </p:sp>
      <p:sp>
        <p:nvSpPr>
          <p:cNvPr id="16" name="Object 15"/>
          <p:cNvSpPr/>
          <p:nvPr/>
        </p:nvSpPr>
        <p:spPr>
          <a:xfrm>
            <a:off x="295201" y="5950546"/>
            <a:ext cx="11598550" cy="667178"/>
          </a:xfrm>
          <a:prstGeom prst="rect">
            <a:avLst/>
          </a:prstGeom>
          <a:noFill/>
        </p:spPr>
        <p:txBody>
          <a:bodyPr wrap="square" lIns="0" tIns="0" rIns="0" bIns="0" rtlCol="0" anchor="ctr"/>
          <a:lstStyle/>
          <a:p>
            <a:pPr algn="ctr">
              <a:lnSpc>
                <a:spcPts val="2628"/>
              </a:lnSpc>
              <a:buNone/>
            </a:pPr>
            <a:r>
              <a:rPr lang="en-US" sz="2250" b="1" kern="0" spc="-135" dirty="0">
                <a:latin typeface="Inter" pitchFamily="34" charset="0"/>
                <a:ea typeface="Inter" pitchFamily="34" charset="-122"/>
                <a:cs typeface="Inter" pitchFamily="34" charset="-120"/>
              </a:rPr>
              <a:t>The IT Act, 2000 and its subsequent amendments form the backbone of India's cybersecurity legal framework, providing the necessary laws to tackle evolving digital threats.</a:t>
            </a:r>
            <a:endParaRPr lang="en-US" dirty="0"/>
          </a:p>
        </p:txBody>
      </p:sp>
      <p:pic>
        <p:nvPicPr>
          <p:cNvPr id="17" name="Picture 16">
            <a:extLst>
              <a:ext uri="{FF2B5EF4-FFF2-40B4-BE49-F238E27FC236}">
                <a16:creationId xmlns:a16="http://schemas.microsoft.com/office/drawing/2014/main" id="{CCA397ED-8AC2-A509-C8FD-504298F5B2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33911" y="12739"/>
            <a:ext cx="1263342" cy="1266119"/>
          </a:xfrm>
          <a:prstGeom prst="rect">
            <a:avLst/>
          </a:prstGeom>
        </p:spPr>
      </p:pic>
      <p:sp>
        <p:nvSpPr>
          <p:cNvPr id="18" name="TextBox 17">
            <a:extLst>
              <a:ext uri="{FF2B5EF4-FFF2-40B4-BE49-F238E27FC236}">
                <a16:creationId xmlns:a16="http://schemas.microsoft.com/office/drawing/2014/main" id="{1A371A7D-CE3F-2811-1B2A-D3FBF94D1618}"/>
              </a:ext>
            </a:extLst>
          </p:cNvPr>
          <p:cNvSpPr txBox="1"/>
          <p:nvPr/>
        </p:nvSpPr>
        <p:spPr>
          <a:xfrm>
            <a:off x="248512" y="73613"/>
            <a:ext cx="6344728" cy="369332"/>
          </a:xfrm>
          <a:prstGeom prst="rect">
            <a:avLst/>
          </a:prstGeom>
          <a:noFill/>
        </p:spPr>
        <p:txBody>
          <a:bodyPr wrap="square">
            <a:spAutoFit/>
          </a:bodyPr>
          <a:lstStyle/>
          <a:p>
            <a:r>
              <a:rPr lang="en-US" sz="1800" b="1" dirty="0">
                <a:solidFill>
                  <a:schemeClr val="accent2"/>
                </a:solidFill>
              </a:rPr>
              <a:t>Unit 3: Cyber Law and IP Regime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 name="Table 54">
            <a:extLst>
              <a:ext uri="{FF2B5EF4-FFF2-40B4-BE49-F238E27FC236}">
                <a16:creationId xmlns:a16="http://schemas.microsoft.com/office/drawing/2014/main" id="{5916D94B-2616-76C5-9A11-3969DACBD8AE}"/>
              </a:ext>
            </a:extLst>
          </p:cNvPr>
          <p:cNvGraphicFramePr>
            <a:graphicFrameLocks noGrp="1"/>
          </p:cNvGraphicFramePr>
          <p:nvPr/>
        </p:nvGraphicFramePr>
        <p:xfrm>
          <a:off x="0" y="932328"/>
          <a:ext cx="12192000" cy="5963998"/>
        </p:xfrm>
        <a:graphic>
          <a:graphicData uri="http://schemas.openxmlformats.org/drawingml/2006/table">
            <a:tbl>
              <a:tblPr>
                <a:tableStyleId>{D7AC3CCA-C797-4891-BE02-D94E43425B78}</a:tableStyleId>
              </a:tblPr>
              <a:tblGrid>
                <a:gridCol w="3048000">
                  <a:extLst>
                    <a:ext uri="{9D8B030D-6E8A-4147-A177-3AD203B41FA5}">
                      <a16:colId xmlns:a16="http://schemas.microsoft.com/office/drawing/2014/main" val="18652207"/>
                    </a:ext>
                  </a:extLst>
                </a:gridCol>
                <a:gridCol w="3048000">
                  <a:extLst>
                    <a:ext uri="{9D8B030D-6E8A-4147-A177-3AD203B41FA5}">
                      <a16:colId xmlns:a16="http://schemas.microsoft.com/office/drawing/2014/main" val="3099505861"/>
                    </a:ext>
                  </a:extLst>
                </a:gridCol>
                <a:gridCol w="3048000">
                  <a:extLst>
                    <a:ext uri="{9D8B030D-6E8A-4147-A177-3AD203B41FA5}">
                      <a16:colId xmlns:a16="http://schemas.microsoft.com/office/drawing/2014/main" val="1717866864"/>
                    </a:ext>
                  </a:extLst>
                </a:gridCol>
                <a:gridCol w="3048000">
                  <a:extLst>
                    <a:ext uri="{9D8B030D-6E8A-4147-A177-3AD203B41FA5}">
                      <a16:colId xmlns:a16="http://schemas.microsoft.com/office/drawing/2014/main" val="3715938596"/>
                    </a:ext>
                  </a:extLst>
                </a:gridCol>
              </a:tblGrid>
              <a:tr h="274450">
                <a:tc>
                  <a:txBody>
                    <a:bodyPr/>
                    <a:lstStyle/>
                    <a:p>
                      <a:pPr>
                        <a:buNone/>
                      </a:pPr>
                      <a:r>
                        <a:rPr lang="en-US" sz="1400" b="1" dirty="0"/>
                        <a:t>ITA Section</a:t>
                      </a:r>
                      <a:endParaRPr lang="en-US" sz="1400" dirty="0"/>
                    </a:p>
                  </a:txBody>
                  <a:tcPr marL="36566" marR="36566" marT="18283" marB="18283" anchor="ctr"/>
                </a:tc>
                <a:tc>
                  <a:txBody>
                    <a:bodyPr/>
                    <a:lstStyle/>
                    <a:p>
                      <a:pPr>
                        <a:buNone/>
                      </a:pPr>
                      <a:r>
                        <a:rPr lang="en-US" sz="1400" b="1"/>
                        <a:t>Offence (plain wording)</a:t>
                      </a:r>
                      <a:endParaRPr lang="en-US" sz="1400"/>
                    </a:p>
                  </a:txBody>
                  <a:tcPr marL="36566" marR="36566" marT="18283" marB="18283" anchor="ctr"/>
                </a:tc>
                <a:tc>
                  <a:txBody>
                    <a:bodyPr/>
                    <a:lstStyle/>
                    <a:p>
                      <a:pPr>
                        <a:buNone/>
                      </a:pPr>
                      <a:r>
                        <a:rPr lang="en-US" sz="1400" b="1"/>
                        <a:t>Max Jail (1st conviction*)</a:t>
                      </a:r>
                      <a:endParaRPr lang="en-US" sz="1400"/>
                    </a:p>
                  </a:txBody>
                  <a:tcPr marL="36566" marR="36566" marT="18283" marB="18283" anchor="ctr"/>
                </a:tc>
                <a:tc>
                  <a:txBody>
                    <a:bodyPr/>
                    <a:lstStyle/>
                    <a:p>
                      <a:pPr>
                        <a:buNone/>
                      </a:pPr>
                      <a:r>
                        <a:rPr lang="en-US" sz="1400" b="1"/>
                        <a:t>Max Fine (1st conviction*)</a:t>
                      </a:r>
                      <a:endParaRPr lang="en-US" sz="1400"/>
                    </a:p>
                  </a:txBody>
                  <a:tcPr marL="36566" marR="36566" marT="18283" marB="18283" anchor="ctr"/>
                </a:tc>
                <a:extLst>
                  <a:ext uri="{0D108BD9-81ED-4DB2-BD59-A6C34878D82A}">
                    <a16:rowId xmlns:a16="http://schemas.microsoft.com/office/drawing/2014/main" val="734086872"/>
                  </a:ext>
                </a:extLst>
              </a:tr>
              <a:tr h="527239">
                <a:tc>
                  <a:txBody>
                    <a:bodyPr/>
                    <a:lstStyle/>
                    <a:p>
                      <a:pPr>
                        <a:buNone/>
                      </a:pPr>
                      <a:r>
                        <a:rPr lang="en-US" sz="1400" b="1"/>
                        <a:t>65</a:t>
                      </a:r>
                      <a:endParaRPr lang="en-US" sz="1400"/>
                    </a:p>
                  </a:txBody>
                  <a:tcPr marL="36566" marR="36566" marT="18283" marB="18283" anchor="ctr"/>
                </a:tc>
                <a:tc>
                  <a:txBody>
                    <a:bodyPr/>
                    <a:lstStyle/>
                    <a:p>
                      <a:pPr>
                        <a:buNone/>
                      </a:pPr>
                      <a:r>
                        <a:rPr lang="en-US" sz="1400" dirty="0"/>
                        <a:t>Tampering with computer-source documents (alter, conceal, destroy)</a:t>
                      </a:r>
                    </a:p>
                  </a:txBody>
                  <a:tcPr marL="36566" marR="36566" marT="18283" marB="18283" anchor="ctr"/>
                </a:tc>
                <a:tc>
                  <a:txBody>
                    <a:bodyPr/>
                    <a:lstStyle/>
                    <a:p>
                      <a:pPr>
                        <a:buNone/>
                      </a:pPr>
                      <a:r>
                        <a:rPr lang="en-US" sz="1400" b="1"/>
                        <a:t>3 years</a:t>
                      </a:r>
                      <a:endParaRPr lang="en-US" sz="1400"/>
                    </a:p>
                  </a:txBody>
                  <a:tcPr marL="36566" marR="36566" marT="18283" marB="18283" anchor="ctr"/>
                </a:tc>
                <a:tc>
                  <a:txBody>
                    <a:bodyPr/>
                    <a:lstStyle/>
                    <a:p>
                      <a:pPr>
                        <a:buNone/>
                      </a:pPr>
                      <a:r>
                        <a:rPr lang="en-US" sz="1400" b="1"/>
                        <a:t>₹ 2 lakh</a:t>
                      </a:r>
                      <a:endParaRPr lang="en-US" sz="1400"/>
                    </a:p>
                  </a:txBody>
                  <a:tcPr marL="36566" marR="36566" marT="18283" marB="18283" anchor="ctr"/>
                </a:tc>
                <a:extLst>
                  <a:ext uri="{0D108BD9-81ED-4DB2-BD59-A6C34878D82A}">
                    <a16:rowId xmlns:a16="http://schemas.microsoft.com/office/drawing/2014/main" val="151114895"/>
                  </a:ext>
                </a:extLst>
              </a:tr>
              <a:tr h="668595">
                <a:tc>
                  <a:txBody>
                    <a:bodyPr/>
                    <a:lstStyle/>
                    <a:p>
                      <a:pPr>
                        <a:buNone/>
                      </a:pPr>
                      <a:r>
                        <a:rPr lang="en-US" sz="1400" b="1"/>
                        <a:t>66</a:t>
                      </a:r>
                      <a:endParaRPr lang="en-US" sz="1400"/>
                    </a:p>
                  </a:txBody>
                  <a:tcPr marL="36566" marR="36566" marT="18283" marB="18283" anchor="ctr"/>
                </a:tc>
                <a:tc>
                  <a:txBody>
                    <a:bodyPr/>
                    <a:lstStyle/>
                    <a:p>
                      <a:pPr>
                        <a:buNone/>
                      </a:pPr>
                      <a:r>
                        <a:rPr lang="en-US" sz="1400" dirty="0"/>
                        <a:t>“Computer-related offences” (</a:t>
                      </a:r>
                      <a:r>
                        <a:rPr lang="en-US" sz="1400" dirty="0" err="1"/>
                        <a:t>unauthorised</a:t>
                      </a:r>
                      <a:r>
                        <a:rPr lang="en-US" sz="1400" dirty="0"/>
                        <a:t> access/damage covered in S43)</a:t>
                      </a:r>
                    </a:p>
                  </a:txBody>
                  <a:tcPr marL="36566" marR="36566" marT="18283" marB="18283" anchor="ctr"/>
                </a:tc>
                <a:tc>
                  <a:txBody>
                    <a:bodyPr/>
                    <a:lstStyle/>
                    <a:p>
                      <a:pPr>
                        <a:buNone/>
                      </a:pPr>
                      <a:r>
                        <a:rPr lang="en-US" sz="1400"/>
                        <a:t>3 years</a:t>
                      </a:r>
                    </a:p>
                  </a:txBody>
                  <a:tcPr marL="36566" marR="36566" marT="18283" marB="18283" anchor="ctr"/>
                </a:tc>
                <a:tc>
                  <a:txBody>
                    <a:bodyPr/>
                    <a:lstStyle/>
                    <a:p>
                      <a:pPr>
                        <a:buNone/>
                      </a:pPr>
                      <a:r>
                        <a:rPr lang="en-US" sz="1400"/>
                        <a:t>₹ 5 lakh</a:t>
                      </a:r>
                    </a:p>
                  </a:txBody>
                  <a:tcPr marL="36566" marR="36566" marT="18283" marB="18283" anchor="ctr"/>
                </a:tc>
                <a:extLst>
                  <a:ext uri="{0D108BD9-81ED-4DB2-BD59-A6C34878D82A}">
                    <a16:rowId xmlns:a16="http://schemas.microsoft.com/office/drawing/2014/main" val="3128158353"/>
                  </a:ext>
                </a:extLst>
              </a:tr>
              <a:tr h="527239">
                <a:tc>
                  <a:txBody>
                    <a:bodyPr/>
                    <a:lstStyle/>
                    <a:p>
                      <a:pPr>
                        <a:buNone/>
                      </a:pPr>
                      <a:r>
                        <a:rPr lang="en-US" sz="1400" b="1"/>
                        <a:t>66C</a:t>
                      </a:r>
                      <a:endParaRPr lang="en-US" sz="1400"/>
                    </a:p>
                  </a:txBody>
                  <a:tcPr marL="36566" marR="36566" marT="18283" marB="18283" anchor="ctr"/>
                </a:tc>
                <a:tc>
                  <a:txBody>
                    <a:bodyPr/>
                    <a:lstStyle/>
                    <a:p>
                      <a:pPr>
                        <a:buNone/>
                      </a:pPr>
                      <a:r>
                        <a:rPr lang="en-US" sz="1400"/>
                        <a:t>Identity theft – fraudulent use of password, digital signature, etc.</a:t>
                      </a:r>
                    </a:p>
                  </a:txBody>
                  <a:tcPr marL="36566" marR="36566" marT="18283" marB="18283" anchor="ctr"/>
                </a:tc>
                <a:tc>
                  <a:txBody>
                    <a:bodyPr/>
                    <a:lstStyle/>
                    <a:p>
                      <a:pPr>
                        <a:buNone/>
                      </a:pPr>
                      <a:r>
                        <a:rPr lang="en-US" sz="1400"/>
                        <a:t>3 years</a:t>
                      </a:r>
                    </a:p>
                  </a:txBody>
                  <a:tcPr marL="36566" marR="36566" marT="18283" marB="18283" anchor="ctr"/>
                </a:tc>
                <a:tc>
                  <a:txBody>
                    <a:bodyPr/>
                    <a:lstStyle/>
                    <a:p>
                      <a:pPr>
                        <a:buNone/>
                      </a:pPr>
                      <a:r>
                        <a:rPr lang="en-US" sz="1400"/>
                        <a:t>₹ 1 lakh</a:t>
                      </a:r>
                    </a:p>
                  </a:txBody>
                  <a:tcPr marL="36566" marR="36566" marT="18283" marB="18283" anchor="ctr"/>
                </a:tc>
                <a:extLst>
                  <a:ext uri="{0D108BD9-81ED-4DB2-BD59-A6C34878D82A}">
                    <a16:rowId xmlns:a16="http://schemas.microsoft.com/office/drawing/2014/main" val="3783831754"/>
                  </a:ext>
                </a:extLst>
              </a:tr>
              <a:tr h="780028">
                <a:tc>
                  <a:txBody>
                    <a:bodyPr/>
                    <a:lstStyle/>
                    <a:p>
                      <a:pPr>
                        <a:buNone/>
                      </a:pPr>
                      <a:r>
                        <a:rPr lang="en-US" sz="1400" b="1"/>
                        <a:t>66D</a:t>
                      </a:r>
                      <a:endParaRPr lang="en-US" sz="1400"/>
                    </a:p>
                  </a:txBody>
                  <a:tcPr marL="36566" marR="36566" marT="18283" marB="18283" anchor="ctr"/>
                </a:tc>
                <a:tc>
                  <a:txBody>
                    <a:bodyPr/>
                    <a:lstStyle/>
                    <a:p>
                      <a:pPr>
                        <a:buNone/>
                      </a:pPr>
                      <a:r>
                        <a:rPr lang="en-US" sz="1400"/>
                        <a:t>Cheating by personation via computer resources (e-mail, deep-fake call)</a:t>
                      </a:r>
                    </a:p>
                  </a:txBody>
                  <a:tcPr marL="36566" marR="36566" marT="18283" marB="18283" anchor="ctr"/>
                </a:tc>
                <a:tc>
                  <a:txBody>
                    <a:bodyPr/>
                    <a:lstStyle/>
                    <a:p>
                      <a:pPr>
                        <a:buNone/>
                      </a:pPr>
                      <a:r>
                        <a:rPr lang="en-US" sz="1400"/>
                        <a:t>3 years</a:t>
                      </a:r>
                    </a:p>
                  </a:txBody>
                  <a:tcPr marL="36566" marR="36566" marT="18283" marB="18283" anchor="ctr"/>
                </a:tc>
                <a:tc>
                  <a:txBody>
                    <a:bodyPr/>
                    <a:lstStyle/>
                    <a:p>
                      <a:pPr>
                        <a:buNone/>
                      </a:pPr>
                      <a:r>
                        <a:rPr lang="en-US" sz="1400"/>
                        <a:t>₹ 1 lakh</a:t>
                      </a:r>
                    </a:p>
                  </a:txBody>
                  <a:tcPr marL="36566" marR="36566" marT="18283" marB="18283" anchor="ctr"/>
                </a:tc>
                <a:extLst>
                  <a:ext uri="{0D108BD9-81ED-4DB2-BD59-A6C34878D82A}">
                    <a16:rowId xmlns:a16="http://schemas.microsoft.com/office/drawing/2014/main" val="1403516512"/>
                  </a:ext>
                </a:extLst>
              </a:tr>
              <a:tr h="668595">
                <a:tc>
                  <a:txBody>
                    <a:bodyPr/>
                    <a:lstStyle/>
                    <a:p>
                      <a:pPr>
                        <a:buNone/>
                      </a:pPr>
                      <a:r>
                        <a:rPr lang="en-US" sz="1400" b="1"/>
                        <a:t>66E</a:t>
                      </a:r>
                      <a:endParaRPr lang="en-US" sz="1400"/>
                    </a:p>
                  </a:txBody>
                  <a:tcPr marL="36566" marR="36566" marT="18283" marB="18283" anchor="ctr"/>
                </a:tc>
                <a:tc>
                  <a:txBody>
                    <a:bodyPr/>
                    <a:lstStyle/>
                    <a:p>
                      <a:pPr>
                        <a:buNone/>
                      </a:pPr>
                      <a:r>
                        <a:rPr lang="en-US" sz="1400"/>
                        <a:t>Violation of privacy – capturing/transmitting private images</a:t>
                      </a:r>
                    </a:p>
                  </a:txBody>
                  <a:tcPr marL="36566" marR="36566" marT="18283" marB="18283" anchor="ctr"/>
                </a:tc>
                <a:tc>
                  <a:txBody>
                    <a:bodyPr/>
                    <a:lstStyle/>
                    <a:p>
                      <a:pPr>
                        <a:buNone/>
                      </a:pPr>
                      <a:r>
                        <a:rPr lang="en-US" sz="1400"/>
                        <a:t>3 years</a:t>
                      </a:r>
                    </a:p>
                  </a:txBody>
                  <a:tcPr marL="36566" marR="36566" marT="18283" marB="18283" anchor="ctr"/>
                </a:tc>
                <a:tc>
                  <a:txBody>
                    <a:bodyPr/>
                    <a:lstStyle/>
                    <a:p>
                      <a:pPr>
                        <a:buNone/>
                      </a:pPr>
                      <a:r>
                        <a:rPr lang="en-US" sz="1400" dirty="0"/>
                        <a:t>₹ 2 lakh</a:t>
                      </a:r>
                    </a:p>
                  </a:txBody>
                  <a:tcPr marL="36566" marR="36566" marT="18283" marB="18283" anchor="ctr"/>
                </a:tc>
                <a:extLst>
                  <a:ext uri="{0D108BD9-81ED-4DB2-BD59-A6C34878D82A}">
                    <a16:rowId xmlns:a16="http://schemas.microsoft.com/office/drawing/2014/main" val="993711807"/>
                  </a:ext>
                </a:extLst>
              </a:tr>
              <a:tr h="527239">
                <a:tc>
                  <a:txBody>
                    <a:bodyPr/>
                    <a:lstStyle/>
                    <a:p>
                      <a:pPr>
                        <a:buNone/>
                      </a:pPr>
                      <a:r>
                        <a:rPr lang="en-US" sz="1400" b="1"/>
                        <a:t>66F</a:t>
                      </a:r>
                      <a:endParaRPr lang="en-US" sz="1400"/>
                    </a:p>
                  </a:txBody>
                  <a:tcPr marL="36566" marR="36566" marT="18283" marB="18283" anchor="ctr"/>
                </a:tc>
                <a:tc>
                  <a:txBody>
                    <a:bodyPr/>
                    <a:lstStyle/>
                    <a:p>
                      <a:pPr>
                        <a:buNone/>
                      </a:pPr>
                      <a:r>
                        <a:rPr lang="en-US" sz="1400" b="1"/>
                        <a:t>Cyber-terrorism</a:t>
                      </a:r>
                      <a:r>
                        <a:rPr lang="en-US" sz="1400"/>
                        <a:t> – attack or threat against Critical Info Infrastructure</a:t>
                      </a:r>
                    </a:p>
                  </a:txBody>
                  <a:tcPr marL="36566" marR="36566" marT="18283" marB="18283" anchor="ctr"/>
                </a:tc>
                <a:tc>
                  <a:txBody>
                    <a:bodyPr/>
                    <a:lstStyle/>
                    <a:p>
                      <a:pPr>
                        <a:buNone/>
                      </a:pPr>
                      <a:r>
                        <a:rPr lang="en-US" sz="1400" b="1"/>
                        <a:t>Imprisonment for life</a:t>
                      </a:r>
                      <a:endParaRPr lang="en-US" sz="1400"/>
                    </a:p>
                  </a:txBody>
                  <a:tcPr marL="36566" marR="36566" marT="18283" marB="18283" anchor="ctr"/>
                </a:tc>
                <a:tc>
                  <a:txBody>
                    <a:bodyPr/>
                    <a:lstStyle/>
                    <a:p>
                      <a:pPr>
                        <a:buNone/>
                      </a:pPr>
                      <a:r>
                        <a:rPr lang="en-US" sz="1400"/>
                        <a:t>—</a:t>
                      </a:r>
                    </a:p>
                  </a:txBody>
                  <a:tcPr marL="36566" marR="36566" marT="18283" marB="18283" anchor="ctr"/>
                </a:tc>
                <a:extLst>
                  <a:ext uri="{0D108BD9-81ED-4DB2-BD59-A6C34878D82A}">
                    <a16:rowId xmlns:a16="http://schemas.microsoft.com/office/drawing/2014/main" val="711675930"/>
                  </a:ext>
                </a:extLst>
              </a:tr>
              <a:tr h="527239">
                <a:tc>
                  <a:txBody>
                    <a:bodyPr/>
                    <a:lstStyle/>
                    <a:p>
                      <a:pPr>
                        <a:buNone/>
                      </a:pPr>
                      <a:r>
                        <a:rPr lang="en-US" sz="1400" b="1"/>
                        <a:t>67</a:t>
                      </a:r>
                      <a:endParaRPr lang="en-US" sz="1400"/>
                    </a:p>
                  </a:txBody>
                  <a:tcPr marL="36566" marR="36566" marT="18283" marB="18283" anchor="ctr"/>
                </a:tc>
                <a:tc>
                  <a:txBody>
                    <a:bodyPr/>
                    <a:lstStyle/>
                    <a:p>
                      <a:pPr>
                        <a:buNone/>
                      </a:pPr>
                      <a:r>
                        <a:rPr lang="en-US" sz="1400"/>
                        <a:t>Publishing / transmitting </a:t>
                      </a:r>
                      <a:r>
                        <a:rPr lang="en-US" sz="1400" b="1"/>
                        <a:t>obscene</a:t>
                      </a:r>
                      <a:r>
                        <a:rPr lang="en-US" sz="1400"/>
                        <a:t> electronic content</a:t>
                      </a:r>
                    </a:p>
                  </a:txBody>
                  <a:tcPr marL="36566" marR="36566" marT="18283" marB="18283" anchor="ctr"/>
                </a:tc>
                <a:tc>
                  <a:txBody>
                    <a:bodyPr/>
                    <a:lstStyle/>
                    <a:p>
                      <a:pPr>
                        <a:buNone/>
                      </a:pPr>
                      <a:r>
                        <a:rPr lang="en-US" sz="1400"/>
                        <a:t>3 years → 5 years (repeat)</a:t>
                      </a:r>
                    </a:p>
                  </a:txBody>
                  <a:tcPr marL="36566" marR="36566" marT="18283" marB="18283" anchor="ctr"/>
                </a:tc>
                <a:tc>
                  <a:txBody>
                    <a:bodyPr/>
                    <a:lstStyle/>
                    <a:p>
                      <a:pPr>
                        <a:buNone/>
                      </a:pPr>
                      <a:r>
                        <a:rPr lang="en-US" sz="1400" dirty="0"/>
                        <a:t>₹ 5 lakh → ₹ 10 lakh</a:t>
                      </a:r>
                    </a:p>
                  </a:txBody>
                  <a:tcPr marL="36566" marR="36566" marT="18283" marB="18283" anchor="ctr"/>
                </a:tc>
                <a:extLst>
                  <a:ext uri="{0D108BD9-81ED-4DB2-BD59-A6C34878D82A}">
                    <a16:rowId xmlns:a16="http://schemas.microsoft.com/office/drawing/2014/main" val="1319101641"/>
                  </a:ext>
                </a:extLst>
              </a:tr>
              <a:tr h="527239">
                <a:tc>
                  <a:txBody>
                    <a:bodyPr/>
                    <a:lstStyle/>
                    <a:p>
                      <a:pPr>
                        <a:buNone/>
                      </a:pPr>
                      <a:r>
                        <a:rPr lang="en-US" sz="1400" b="1"/>
                        <a:t>67A</a:t>
                      </a:r>
                      <a:endParaRPr lang="en-US" sz="1400"/>
                    </a:p>
                  </a:txBody>
                  <a:tcPr marL="36566" marR="36566" marT="18283" marB="18283" anchor="ctr"/>
                </a:tc>
                <a:tc>
                  <a:txBody>
                    <a:bodyPr/>
                    <a:lstStyle/>
                    <a:p>
                      <a:pPr>
                        <a:buNone/>
                      </a:pPr>
                      <a:r>
                        <a:rPr lang="en-US" sz="1400"/>
                        <a:t>Publishing sexually-explicit material (non-child)</a:t>
                      </a:r>
                    </a:p>
                  </a:txBody>
                  <a:tcPr marL="36566" marR="36566" marT="18283" marB="18283" anchor="ctr"/>
                </a:tc>
                <a:tc>
                  <a:txBody>
                    <a:bodyPr/>
                    <a:lstStyle/>
                    <a:p>
                      <a:pPr>
                        <a:buNone/>
                      </a:pPr>
                      <a:r>
                        <a:rPr lang="en-US" sz="1400"/>
                        <a:t>5 years → 7 years (repeat)</a:t>
                      </a:r>
                    </a:p>
                  </a:txBody>
                  <a:tcPr marL="36566" marR="36566" marT="18283" marB="18283" anchor="ctr"/>
                </a:tc>
                <a:tc>
                  <a:txBody>
                    <a:bodyPr/>
                    <a:lstStyle/>
                    <a:p>
                      <a:pPr>
                        <a:buNone/>
                      </a:pPr>
                      <a:r>
                        <a:rPr lang="en-US" sz="1400"/>
                        <a:t>₹ 10 lakh (same for repeat)</a:t>
                      </a:r>
                    </a:p>
                  </a:txBody>
                  <a:tcPr marL="36566" marR="36566" marT="18283" marB="18283" anchor="ctr"/>
                </a:tc>
                <a:extLst>
                  <a:ext uri="{0D108BD9-81ED-4DB2-BD59-A6C34878D82A}">
                    <a16:rowId xmlns:a16="http://schemas.microsoft.com/office/drawing/2014/main" val="813945631"/>
                  </a:ext>
                </a:extLst>
              </a:tr>
              <a:tr h="274450">
                <a:tc>
                  <a:txBody>
                    <a:bodyPr/>
                    <a:lstStyle/>
                    <a:p>
                      <a:pPr>
                        <a:buNone/>
                      </a:pPr>
                      <a:r>
                        <a:rPr lang="en-US" sz="1400" b="1"/>
                        <a:t>67B</a:t>
                      </a:r>
                      <a:endParaRPr lang="en-US" sz="1400"/>
                    </a:p>
                  </a:txBody>
                  <a:tcPr marL="36566" marR="36566" marT="18283" marB="18283" anchor="ctr"/>
                </a:tc>
                <a:tc>
                  <a:txBody>
                    <a:bodyPr/>
                    <a:lstStyle/>
                    <a:p>
                      <a:pPr>
                        <a:buNone/>
                      </a:pPr>
                      <a:r>
                        <a:rPr lang="en-US" sz="1400"/>
                        <a:t>Child sexually-explicit material</a:t>
                      </a:r>
                    </a:p>
                  </a:txBody>
                  <a:tcPr marL="36566" marR="36566" marT="18283" marB="18283" anchor="ctr"/>
                </a:tc>
                <a:tc>
                  <a:txBody>
                    <a:bodyPr/>
                    <a:lstStyle/>
                    <a:p>
                      <a:pPr>
                        <a:buNone/>
                      </a:pPr>
                      <a:r>
                        <a:rPr lang="en-US" sz="1400"/>
                        <a:t>5 years → 7 years (repeat)</a:t>
                      </a:r>
                    </a:p>
                  </a:txBody>
                  <a:tcPr marL="36566" marR="36566" marT="18283" marB="18283" anchor="ctr"/>
                </a:tc>
                <a:tc>
                  <a:txBody>
                    <a:bodyPr/>
                    <a:lstStyle/>
                    <a:p>
                      <a:pPr>
                        <a:buNone/>
                      </a:pPr>
                      <a:r>
                        <a:rPr lang="en-US" sz="1400"/>
                        <a:t>₹ 10 lakh (same for repeat)</a:t>
                      </a:r>
                    </a:p>
                  </a:txBody>
                  <a:tcPr marL="36566" marR="36566" marT="18283" marB="18283" anchor="ctr"/>
                </a:tc>
                <a:extLst>
                  <a:ext uri="{0D108BD9-81ED-4DB2-BD59-A6C34878D82A}">
                    <a16:rowId xmlns:a16="http://schemas.microsoft.com/office/drawing/2014/main" val="781153638"/>
                  </a:ext>
                </a:extLst>
              </a:tr>
              <a:tr h="653634">
                <a:tc>
                  <a:txBody>
                    <a:bodyPr/>
                    <a:lstStyle/>
                    <a:p>
                      <a:pPr>
                        <a:buNone/>
                      </a:pPr>
                      <a:r>
                        <a:rPr lang="en-US" sz="1400" b="1"/>
                        <a:t>69A</a:t>
                      </a:r>
                      <a:endParaRPr lang="en-US" sz="1400"/>
                    </a:p>
                  </a:txBody>
                  <a:tcPr marL="36566" marR="36566" marT="18283" marB="18283" anchor="ctr"/>
                </a:tc>
                <a:tc>
                  <a:txBody>
                    <a:bodyPr/>
                    <a:lstStyle/>
                    <a:p>
                      <a:pPr>
                        <a:buNone/>
                      </a:pPr>
                      <a:r>
                        <a:rPr lang="en-US" sz="1400"/>
                        <a:t>Failure to comply with Govt blocking order (public-access info)</a:t>
                      </a:r>
                    </a:p>
                  </a:txBody>
                  <a:tcPr marL="36566" marR="36566" marT="18283" marB="18283" anchor="ctr"/>
                </a:tc>
                <a:tc>
                  <a:txBody>
                    <a:bodyPr/>
                    <a:lstStyle/>
                    <a:p>
                      <a:pPr>
                        <a:buNone/>
                      </a:pPr>
                      <a:r>
                        <a:rPr lang="en-US" sz="1400"/>
                        <a:t>7 years</a:t>
                      </a:r>
                    </a:p>
                  </a:txBody>
                  <a:tcPr marL="36566" marR="36566" marT="18283" marB="18283" anchor="ctr"/>
                </a:tc>
                <a:tc>
                  <a:txBody>
                    <a:bodyPr/>
                    <a:lstStyle/>
                    <a:p>
                      <a:pPr>
                        <a:buNone/>
                      </a:pPr>
                      <a:r>
                        <a:rPr lang="en-US" sz="1400" dirty="0"/>
                        <a:t>Fine (no statutory cap)</a:t>
                      </a:r>
                    </a:p>
                  </a:txBody>
                  <a:tcPr marL="36566" marR="36566" marT="18283" marB="18283" anchor="ctr"/>
                </a:tc>
                <a:extLst>
                  <a:ext uri="{0D108BD9-81ED-4DB2-BD59-A6C34878D82A}">
                    <a16:rowId xmlns:a16="http://schemas.microsoft.com/office/drawing/2014/main" val="2096605508"/>
                  </a:ext>
                </a:extLst>
              </a:tr>
            </a:tbl>
          </a:graphicData>
        </a:graphic>
      </p:graphicFrame>
      <p:sp>
        <p:nvSpPr>
          <p:cNvPr id="2" name="TextBox 1">
            <a:extLst>
              <a:ext uri="{FF2B5EF4-FFF2-40B4-BE49-F238E27FC236}">
                <a16:creationId xmlns:a16="http://schemas.microsoft.com/office/drawing/2014/main" id="{CA2C2325-1774-7409-D824-0976F7BFC4AF}"/>
              </a:ext>
            </a:extLst>
          </p:cNvPr>
          <p:cNvSpPr txBox="1"/>
          <p:nvPr/>
        </p:nvSpPr>
        <p:spPr>
          <a:xfrm>
            <a:off x="248512" y="73613"/>
            <a:ext cx="6344728" cy="369332"/>
          </a:xfrm>
          <a:prstGeom prst="rect">
            <a:avLst/>
          </a:prstGeom>
          <a:noFill/>
        </p:spPr>
        <p:txBody>
          <a:bodyPr wrap="square">
            <a:spAutoFit/>
          </a:bodyPr>
          <a:lstStyle/>
          <a:p>
            <a:r>
              <a:rPr lang="en-US" sz="1800" b="1" dirty="0">
                <a:solidFill>
                  <a:schemeClr val="accent2"/>
                </a:solidFill>
              </a:rPr>
              <a:t>Unit 3: Cyber Law and IP Regime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lIns="0" tIns="0" rIns="0" bIns="0" rtlCol="0" anchor="t"/>
          <a:lstStyle/>
          <a:p>
            <a:pPr algn="ctr">
              <a:lnSpc>
                <a:spcPts val="4380"/>
              </a:lnSpc>
              <a:buNone/>
            </a:pPr>
            <a:r>
              <a:rPr lang="en-US" sz="3750" b="1" kern="0" spc="-225" dirty="0">
                <a:solidFill>
                  <a:schemeClr val="accent2"/>
                </a:solidFill>
                <a:latin typeface="Inter" pitchFamily="34" charset="0"/>
                <a:ea typeface="Inter" pitchFamily="34" charset="-122"/>
                <a:cs typeface="Inter" pitchFamily="34" charset="-120"/>
              </a:rPr>
              <a:t>AI Voice-Clone Fraud: How It Works</a:t>
            </a:r>
            <a:endParaRPr lang="en-US" dirty="0">
              <a:solidFill>
                <a:schemeClr val="accent2"/>
              </a:solidFill>
            </a:endParaRPr>
          </a:p>
        </p:txBody>
      </p:sp>
      <p:sp>
        <p:nvSpPr>
          <p:cNvPr id="3" name="Object 2"/>
          <p:cNvSpPr/>
          <p:nvPr/>
        </p:nvSpPr>
        <p:spPr>
          <a:xfrm>
            <a:off x="1476006" y="2203296"/>
            <a:ext cx="1428393" cy="1428393"/>
          </a:xfrm>
          <a:prstGeom prst="ellipse">
            <a:avLst/>
          </a:prstGeom>
          <a:solidFill>
            <a:srgbClr val="22AAEE"/>
          </a:solidFill>
        </p:spPr>
      </p:sp>
      <p:pic>
        <p:nvPicPr>
          <p:cNvPr id="4" name="Object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72595" y="2591082"/>
            <a:ext cx="428518" cy="638015"/>
          </a:xfrm>
          <a:prstGeom prst="rect">
            <a:avLst/>
          </a:prstGeom>
        </p:spPr>
      </p:pic>
      <p:sp>
        <p:nvSpPr>
          <p:cNvPr id="5" name="Object 4"/>
          <p:cNvSpPr/>
          <p:nvPr/>
        </p:nvSpPr>
        <p:spPr>
          <a:xfrm>
            <a:off x="336148" y="3727907"/>
            <a:ext cx="3708108" cy="266931"/>
          </a:xfrm>
          <a:prstGeom prst="rect">
            <a:avLst/>
          </a:prstGeom>
          <a:noFill/>
        </p:spPr>
        <p:txBody>
          <a:bodyPr wrap="square" lIns="0" tIns="0" rIns="0" bIns="0" rtlCol="0" anchor="t"/>
          <a:lstStyle/>
          <a:p>
            <a:pPr algn="ctr">
              <a:lnSpc>
                <a:spcPts val="2102"/>
              </a:lnSpc>
              <a:buNone/>
            </a:pPr>
            <a:r>
              <a:rPr lang="en-US" sz="1800" b="1" kern="0" spc="-108" dirty="0">
                <a:solidFill>
                  <a:srgbClr val="333333"/>
                </a:solidFill>
                <a:latin typeface="Inter" pitchFamily="34" charset="0"/>
                <a:ea typeface="Inter" pitchFamily="34" charset="-122"/>
                <a:cs typeface="Inter" pitchFamily="34" charset="-120"/>
              </a:rPr>
              <a:t>3-step scam</a:t>
            </a:r>
            <a:endParaRPr lang="en-US" dirty="0"/>
          </a:p>
        </p:txBody>
      </p:sp>
      <p:sp>
        <p:nvSpPr>
          <p:cNvPr id="6" name="Object 5"/>
          <p:cNvSpPr/>
          <p:nvPr/>
        </p:nvSpPr>
        <p:spPr>
          <a:xfrm>
            <a:off x="336148" y="4072011"/>
            <a:ext cx="3708108" cy="528307"/>
          </a:xfrm>
          <a:prstGeom prst="rect">
            <a:avLst/>
          </a:prstGeom>
          <a:noFill/>
        </p:spPr>
        <p:txBody>
          <a:bodyPr wrap="square" lIns="0" tIns="0" rIns="0" bIns="0" rtlCol="0" anchor="t"/>
          <a:lstStyle/>
          <a:p>
            <a:pPr algn="ctr">
              <a:lnSpc>
                <a:spcPts val="2081"/>
              </a:lnSpc>
              <a:spcBef>
                <a:spcPts val="596"/>
              </a:spcBef>
              <a:buNone/>
            </a:pPr>
            <a:r>
              <a:rPr lang="en-US" sz="1500" kern="0" spc="-30" dirty="0">
                <a:solidFill>
                  <a:srgbClr val="000000">
                    <a:alpha val="56000"/>
                  </a:srgbClr>
                </a:solidFill>
                <a:latin typeface="Inter" pitchFamily="34" charset="0"/>
                <a:ea typeface="Inter" pitchFamily="34" charset="-122"/>
                <a:cs typeface="Inter" pitchFamily="34" charset="-120"/>
              </a:rPr>
              <a:t>Scrape voice → clone model → panic call for money</a:t>
            </a:r>
            <a:endParaRPr lang="en-US" dirty="0"/>
          </a:p>
        </p:txBody>
      </p:sp>
      <p:sp>
        <p:nvSpPr>
          <p:cNvPr id="7" name="Object 6"/>
          <p:cNvSpPr/>
          <p:nvPr/>
        </p:nvSpPr>
        <p:spPr>
          <a:xfrm>
            <a:off x="5380280" y="2203296"/>
            <a:ext cx="1428393" cy="1428393"/>
          </a:xfrm>
          <a:prstGeom prst="ellipse">
            <a:avLst/>
          </a:prstGeom>
          <a:solidFill>
            <a:srgbClr val="FFD9AD"/>
          </a:solidFill>
        </p:spPr>
      </p:sp>
      <p:pic>
        <p:nvPicPr>
          <p:cNvPr id="8" name="Object 7"/>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59698" y="2683152"/>
            <a:ext cx="685629" cy="476131"/>
          </a:xfrm>
          <a:prstGeom prst="rect">
            <a:avLst/>
          </a:prstGeom>
        </p:spPr>
      </p:pic>
      <p:sp>
        <p:nvSpPr>
          <p:cNvPr id="9" name="Object 8"/>
          <p:cNvSpPr/>
          <p:nvPr/>
        </p:nvSpPr>
        <p:spPr>
          <a:xfrm>
            <a:off x="4942239" y="3727907"/>
            <a:ext cx="2304474" cy="266931"/>
          </a:xfrm>
          <a:prstGeom prst="rect">
            <a:avLst/>
          </a:prstGeom>
          <a:noFill/>
        </p:spPr>
        <p:txBody>
          <a:bodyPr wrap="square" lIns="0" tIns="0" rIns="0" bIns="0" rtlCol="0" anchor="t"/>
          <a:lstStyle/>
          <a:p>
            <a:pPr algn="ctr">
              <a:lnSpc>
                <a:spcPts val="2102"/>
              </a:lnSpc>
              <a:buNone/>
            </a:pPr>
            <a:r>
              <a:rPr lang="en-US" sz="1800" b="1" kern="0" spc="-108" dirty="0">
                <a:solidFill>
                  <a:srgbClr val="333333"/>
                </a:solidFill>
                <a:latin typeface="Inter" pitchFamily="34" charset="0"/>
                <a:ea typeface="Inter" pitchFamily="34" charset="-122"/>
                <a:cs typeface="Inter" pitchFamily="34" charset="-120"/>
              </a:rPr>
              <a:t>Real 2024 Pune case</a:t>
            </a:r>
            <a:endParaRPr lang="en-US" dirty="0"/>
          </a:p>
        </p:txBody>
      </p:sp>
      <p:sp>
        <p:nvSpPr>
          <p:cNvPr id="10" name="Object 9"/>
          <p:cNvSpPr/>
          <p:nvPr/>
        </p:nvSpPr>
        <p:spPr>
          <a:xfrm>
            <a:off x="4942239" y="4072011"/>
            <a:ext cx="2304474" cy="264153"/>
          </a:xfrm>
          <a:prstGeom prst="rect">
            <a:avLst/>
          </a:prstGeom>
          <a:noFill/>
        </p:spPr>
        <p:txBody>
          <a:bodyPr wrap="square" lIns="0" tIns="0" rIns="0" bIns="0" rtlCol="0" anchor="t"/>
          <a:lstStyle/>
          <a:p>
            <a:pPr algn="ctr">
              <a:lnSpc>
                <a:spcPts val="2081"/>
              </a:lnSpc>
              <a:spcBef>
                <a:spcPts val="596"/>
              </a:spcBef>
              <a:buNone/>
            </a:pPr>
            <a:r>
              <a:rPr lang="en-US" sz="1500" kern="0" spc="-30" dirty="0">
                <a:solidFill>
                  <a:srgbClr val="000000">
                    <a:alpha val="56000"/>
                  </a:srgbClr>
                </a:solidFill>
                <a:latin typeface="Inter" pitchFamily="34" charset="0"/>
                <a:ea typeface="Inter" pitchFamily="34" charset="-122"/>
                <a:cs typeface="Inter" pitchFamily="34" charset="-120"/>
              </a:rPr>
              <a:t>Family nearly wired ₹50 k</a:t>
            </a:r>
            <a:endParaRPr lang="en-US" dirty="0"/>
          </a:p>
        </p:txBody>
      </p:sp>
      <p:sp>
        <p:nvSpPr>
          <p:cNvPr id="11" name="Object 10"/>
          <p:cNvSpPr/>
          <p:nvPr/>
        </p:nvSpPr>
        <p:spPr>
          <a:xfrm>
            <a:off x="9284553" y="2203296"/>
            <a:ext cx="1428393" cy="1428393"/>
          </a:xfrm>
          <a:prstGeom prst="ellipse">
            <a:avLst/>
          </a:prstGeom>
          <a:solidFill>
            <a:srgbClr val="FEC088"/>
          </a:solidFill>
        </p:spPr>
      </p:sp>
      <p:pic>
        <p:nvPicPr>
          <p:cNvPr id="12" name="Object 11"/>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05387" y="2540860"/>
            <a:ext cx="790377" cy="761810"/>
          </a:xfrm>
          <a:prstGeom prst="rect">
            <a:avLst/>
          </a:prstGeom>
        </p:spPr>
      </p:pic>
      <p:sp>
        <p:nvSpPr>
          <p:cNvPr id="13" name="Object 12"/>
          <p:cNvSpPr/>
          <p:nvPr/>
        </p:nvSpPr>
        <p:spPr>
          <a:xfrm>
            <a:off x="8170883" y="3727907"/>
            <a:ext cx="3655733" cy="533862"/>
          </a:xfrm>
          <a:prstGeom prst="rect">
            <a:avLst/>
          </a:prstGeom>
          <a:noFill/>
        </p:spPr>
        <p:txBody>
          <a:bodyPr wrap="square" lIns="0" tIns="0" rIns="0" bIns="0" rtlCol="0" anchor="t"/>
          <a:lstStyle/>
          <a:p>
            <a:pPr algn="ctr">
              <a:lnSpc>
                <a:spcPts val="2102"/>
              </a:lnSpc>
              <a:buNone/>
            </a:pPr>
            <a:r>
              <a:rPr lang="en-US" sz="1800" b="1" kern="0" spc="-108" dirty="0">
                <a:solidFill>
                  <a:srgbClr val="333333"/>
                </a:solidFill>
                <a:latin typeface="Inter" pitchFamily="34" charset="0"/>
                <a:ea typeface="Inter" pitchFamily="34" charset="-122"/>
                <a:cs typeface="Inter" pitchFamily="34" charset="-120"/>
              </a:rPr>
              <a:t>Risk explodes with freely available tools</a:t>
            </a:r>
            <a:endParaRPr lang="en-US" dirty="0"/>
          </a:p>
        </p:txBody>
      </p:sp>
      <p:sp>
        <p:nvSpPr>
          <p:cNvPr id="14" name="Object 13"/>
          <p:cNvSpPr/>
          <p:nvPr/>
        </p:nvSpPr>
        <p:spPr>
          <a:xfrm>
            <a:off x="8170883" y="4338942"/>
            <a:ext cx="3655733" cy="264153"/>
          </a:xfrm>
          <a:prstGeom prst="rect">
            <a:avLst/>
          </a:prstGeom>
          <a:noFill/>
        </p:spPr>
        <p:txBody>
          <a:bodyPr wrap="square" lIns="0" tIns="0" rIns="0" bIns="0" rtlCol="0" anchor="t"/>
          <a:lstStyle/>
          <a:p>
            <a:pPr algn="ctr">
              <a:lnSpc>
                <a:spcPts val="2081"/>
              </a:lnSpc>
              <a:spcBef>
                <a:spcPts val="596"/>
              </a:spcBef>
              <a:buNone/>
            </a:pPr>
            <a:r>
              <a:rPr lang="en-US" sz="1500" kern="0" spc="-30" dirty="0">
                <a:solidFill>
                  <a:srgbClr val="000000">
                    <a:alpha val="56000"/>
                  </a:srgbClr>
                </a:solidFill>
                <a:latin typeface="Inter" pitchFamily="34" charset="0"/>
                <a:ea typeface="Inter" pitchFamily="34" charset="-122"/>
                <a:cs typeface="Inter" pitchFamily="34" charset="-120"/>
              </a:rPr>
              <a:t>Easy access to voice cloning technology</a:t>
            </a:r>
            <a:endParaRPr lang="en-US" dirty="0"/>
          </a:p>
        </p:txBody>
      </p:sp>
      <p:sp>
        <p:nvSpPr>
          <p:cNvPr id="15" name="Object 14"/>
          <p:cNvSpPr/>
          <p:nvPr/>
        </p:nvSpPr>
        <p:spPr>
          <a:xfrm>
            <a:off x="0" y="5713571"/>
            <a:ext cx="12188952" cy="1142714"/>
          </a:xfrm>
          <a:prstGeom prst="rect">
            <a:avLst/>
          </a:prstGeom>
          <a:solidFill>
            <a:srgbClr val="22AAEE"/>
          </a:solidFill>
        </p:spPr>
      </p:sp>
      <p:sp>
        <p:nvSpPr>
          <p:cNvPr id="16" name="Object 15"/>
          <p:cNvSpPr/>
          <p:nvPr/>
        </p:nvSpPr>
        <p:spPr>
          <a:xfrm>
            <a:off x="-152362" y="6036547"/>
            <a:ext cx="12493676" cy="500334"/>
          </a:xfrm>
          <a:prstGeom prst="rect">
            <a:avLst/>
          </a:prstGeom>
          <a:noFill/>
        </p:spPr>
        <p:txBody>
          <a:bodyPr wrap="square" lIns="0" tIns="0" rIns="0" bIns="0" rtlCol="0" anchor="ctr"/>
          <a:lstStyle/>
          <a:p>
            <a:pPr algn="ctr">
              <a:lnSpc>
                <a:spcPts val="1971"/>
              </a:lnSpc>
              <a:buNone/>
            </a:pPr>
            <a:r>
              <a:rPr lang="en-US" sz="1688" b="1" kern="0" spc="-101" dirty="0">
                <a:solidFill>
                  <a:srgbClr val="333333"/>
                </a:solidFill>
                <a:latin typeface="Inter" pitchFamily="34" charset="0"/>
                <a:ea typeface="Inter" pitchFamily="34" charset="-122"/>
                <a:cs typeface="Inter" pitchFamily="34" charset="-120"/>
              </a:rPr>
              <a:t>The ease and availability of voice cloning technology has enabled a new type of scam, where attackers can impersonate victims and trick their friends and family into sending money. This poses a significant risk that engineers designing these systems must be aware of.</a:t>
            </a:r>
            <a:endParaRPr lang="en-US" dirty="0"/>
          </a:p>
        </p:txBody>
      </p:sp>
      <p:sp>
        <p:nvSpPr>
          <p:cNvPr id="17" name="TextBox 16">
            <a:extLst>
              <a:ext uri="{FF2B5EF4-FFF2-40B4-BE49-F238E27FC236}">
                <a16:creationId xmlns:a16="http://schemas.microsoft.com/office/drawing/2014/main" id="{293FB806-3511-2B2E-29AC-947D62215002}"/>
              </a:ext>
            </a:extLst>
          </p:cNvPr>
          <p:cNvSpPr txBox="1"/>
          <p:nvPr/>
        </p:nvSpPr>
        <p:spPr>
          <a:xfrm>
            <a:off x="248512" y="73613"/>
            <a:ext cx="6344728" cy="369332"/>
          </a:xfrm>
          <a:prstGeom prst="rect">
            <a:avLst/>
          </a:prstGeom>
          <a:noFill/>
        </p:spPr>
        <p:txBody>
          <a:bodyPr wrap="square">
            <a:spAutoFit/>
          </a:bodyPr>
          <a:lstStyle/>
          <a:p>
            <a:r>
              <a:rPr lang="en-US" sz="1800" b="1" dirty="0">
                <a:solidFill>
                  <a:schemeClr val="accent2"/>
                </a:solidFill>
              </a:rPr>
              <a:t>Unit 3: Cyber Law and IP Regime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lIns="0" tIns="0" rIns="0" bIns="0" rtlCol="0" anchor="t"/>
          <a:lstStyle/>
          <a:p>
            <a:pPr algn="ctr">
              <a:lnSpc>
                <a:spcPts val="4380"/>
              </a:lnSpc>
              <a:buNone/>
            </a:pPr>
            <a:r>
              <a:rPr lang="en-US" sz="3750" b="1" kern="0" spc="-225" dirty="0">
                <a:solidFill>
                  <a:schemeClr val="accent2"/>
                </a:solidFill>
                <a:latin typeface="Inter" pitchFamily="34" charset="0"/>
                <a:ea typeface="Inter" pitchFamily="34" charset="-122"/>
                <a:cs typeface="Inter" pitchFamily="34" charset="-120"/>
              </a:rPr>
              <a:t>Sections Triggered by Voice Clones</a:t>
            </a:r>
            <a:endParaRPr lang="en-US" dirty="0">
              <a:solidFill>
                <a:schemeClr val="accent2"/>
              </a:solidFill>
            </a:endParaRPr>
          </a:p>
        </p:txBody>
      </p:sp>
      <p:sp>
        <p:nvSpPr>
          <p:cNvPr id="3" name="Object 2"/>
          <p:cNvSpPr/>
          <p:nvPr/>
        </p:nvSpPr>
        <p:spPr>
          <a:xfrm>
            <a:off x="1476006" y="2207105"/>
            <a:ext cx="1428393" cy="1428393"/>
          </a:xfrm>
          <a:prstGeom prst="ellipse">
            <a:avLst/>
          </a:prstGeom>
          <a:solidFill>
            <a:srgbClr val="22AAEE"/>
          </a:solidFill>
        </p:spPr>
      </p:sp>
      <p:pic>
        <p:nvPicPr>
          <p:cNvPr id="4" name="Object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3792" y="2578113"/>
            <a:ext cx="657061" cy="695151"/>
          </a:xfrm>
          <a:prstGeom prst="rect">
            <a:avLst/>
          </a:prstGeom>
        </p:spPr>
      </p:pic>
      <p:sp>
        <p:nvSpPr>
          <p:cNvPr id="5" name="Object 4"/>
          <p:cNvSpPr/>
          <p:nvPr/>
        </p:nvSpPr>
        <p:spPr>
          <a:xfrm>
            <a:off x="529934" y="3731716"/>
            <a:ext cx="3320537" cy="266931"/>
          </a:xfrm>
          <a:prstGeom prst="rect">
            <a:avLst/>
          </a:prstGeom>
          <a:noFill/>
        </p:spPr>
        <p:txBody>
          <a:bodyPr wrap="square" lIns="0" tIns="0" rIns="0" bIns="0" rtlCol="0" anchor="t"/>
          <a:lstStyle/>
          <a:p>
            <a:pPr algn="ctr">
              <a:lnSpc>
                <a:spcPts val="2102"/>
              </a:lnSpc>
              <a:buNone/>
            </a:pPr>
            <a:r>
              <a:rPr lang="en-US" sz="1800" b="1" kern="0" spc="-108" dirty="0">
                <a:latin typeface="Inter" pitchFamily="34" charset="0"/>
                <a:ea typeface="Inter" pitchFamily="34" charset="-122"/>
                <a:cs typeface="Inter" pitchFamily="34" charset="-120"/>
              </a:rPr>
              <a:t>Identity theft</a:t>
            </a:r>
            <a:endParaRPr lang="en-US" dirty="0"/>
          </a:p>
        </p:txBody>
      </p:sp>
      <p:sp>
        <p:nvSpPr>
          <p:cNvPr id="6" name="Object 5"/>
          <p:cNvSpPr/>
          <p:nvPr/>
        </p:nvSpPr>
        <p:spPr>
          <a:xfrm>
            <a:off x="529934" y="4075820"/>
            <a:ext cx="3320537" cy="528307"/>
          </a:xfrm>
          <a:prstGeom prst="rect">
            <a:avLst/>
          </a:prstGeom>
          <a:noFill/>
        </p:spPr>
        <p:txBody>
          <a:bodyPr wrap="square" lIns="0" tIns="0" rIns="0" bIns="0" rtlCol="0" anchor="t"/>
          <a:lstStyle/>
          <a:p>
            <a:pPr algn="ctr">
              <a:lnSpc>
                <a:spcPts val="2081"/>
              </a:lnSpc>
              <a:spcBef>
                <a:spcPts val="596"/>
              </a:spcBef>
              <a:buNone/>
            </a:pPr>
            <a:r>
              <a:rPr lang="en-US" sz="1500" kern="0" spc="-30" dirty="0">
                <a:latin typeface="Inter" pitchFamily="34" charset="0"/>
                <a:ea typeface="Inter" pitchFamily="34" charset="-122"/>
                <a:cs typeface="Inter" pitchFamily="34" charset="-120"/>
              </a:rPr>
              <a:t>Voiceprint counts as biometric under Section 66C</a:t>
            </a:r>
            <a:endParaRPr lang="en-US" dirty="0"/>
          </a:p>
        </p:txBody>
      </p:sp>
      <p:sp>
        <p:nvSpPr>
          <p:cNvPr id="7" name="Object 6"/>
          <p:cNvSpPr/>
          <p:nvPr/>
        </p:nvSpPr>
        <p:spPr>
          <a:xfrm>
            <a:off x="5380280" y="2207105"/>
            <a:ext cx="1428393" cy="1428393"/>
          </a:xfrm>
          <a:prstGeom prst="ellipse">
            <a:avLst/>
          </a:prstGeom>
          <a:solidFill>
            <a:srgbClr val="FFD9AD"/>
          </a:solidFill>
        </p:spPr>
      </p:sp>
      <p:pic>
        <p:nvPicPr>
          <p:cNvPr id="8" name="Object 7"/>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68507" y="2603221"/>
            <a:ext cx="447563" cy="638015"/>
          </a:xfrm>
          <a:prstGeom prst="rect">
            <a:avLst/>
          </a:prstGeom>
        </p:spPr>
      </p:pic>
      <p:sp>
        <p:nvSpPr>
          <p:cNvPr id="9" name="Object 8"/>
          <p:cNvSpPr/>
          <p:nvPr/>
        </p:nvSpPr>
        <p:spPr>
          <a:xfrm>
            <a:off x="4360883" y="3731716"/>
            <a:ext cx="3467185" cy="266931"/>
          </a:xfrm>
          <a:prstGeom prst="rect">
            <a:avLst/>
          </a:prstGeom>
          <a:noFill/>
        </p:spPr>
        <p:txBody>
          <a:bodyPr wrap="square" lIns="0" tIns="0" rIns="0" bIns="0" rtlCol="0" anchor="t"/>
          <a:lstStyle/>
          <a:p>
            <a:pPr algn="ctr">
              <a:lnSpc>
                <a:spcPts val="2102"/>
              </a:lnSpc>
              <a:buNone/>
            </a:pPr>
            <a:r>
              <a:rPr lang="en-US" sz="1800" b="1" kern="0" spc="-108" dirty="0">
                <a:latin typeface="Inter" pitchFamily="34" charset="0"/>
                <a:ea typeface="Inter" pitchFamily="34" charset="-122"/>
                <a:cs typeface="Inter" pitchFamily="34" charset="-120"/>
              </a:rPr>
              <a:t>Cheating by personation</a:t>
            </a:r>
            <a:endParaRPr lang="en-US" dirty="0"/>
          </a:p>
        </p:txBody>
      </p:sp>
      <p:sp>
        <p:nvSpPr>
          <p:cNvPr id="10" name="Object 9"/>
          <p:cNvSpPr/>
          <p:nvPr/>
        </p:nvSpPr>
        <p:spPr>
          <a:xfrm>
            <a:off x="4360883" y="4075820"/>
            <a:ext cx="3467185" cy="528307"/>
          </a:xfrm>
          <a:prstGeom prst="rect">
            <a:avLst/>
          </a:prstGeom>
          <a:noFill/>
        </p:spPr>
        <p:txBody>
          <a:bodyPr wrap="square" lIns="0" tIns="0" rIns="0" bIns="0" rtlCol="0" anchor="t"/>
          <a:lstStyle/>
          <a:p>
            <a:pPr algn="ctr">
              <a:lnSpc>
                <a:spcPts val="2081"/>
              </a:lnSpc>
              <a:spcBef>
                <a:spcPts val="596"/>
              </a:spcBef>
              <a:buNone/>
            </a:pPr>
            <a:r>
              <a:rPr lang="en-US" sz="1500" kern="0" spc="-30" dirty="0">
                <a:latin typeface="Inter" pitchFamily="34" charset="0"/>
                <a:ea typeface="Inter" pitchFamily="34" charset="-122"/>
                <a:cs typeface="Inter" pitchFamily="34" charset="-120"/>
              </a:rPr>
              <a:t>Cheating by personation via computer resource under Section 66D</a:t>
            </a:r>
            <a:endParaRPr lang="en-US" dirty="0"/>
          </a:p>
        </p:txBody>
      </p:sp>
      <p:sp>
        <p:nvSpPr>
          <p:cNvPr id="11" name="Object 10"/>
          <p:cNvSpPr/>
          <p:nvPr/>
        </p:nvSpPr>
        <p:spPr>
          <a:xfrm>
            <a:off x="9284553" y="2207105"/>
            <a:ext cx="1428393" cy="1428393"/>
          </a:xfrm>
          <a:prstGeom prst="ellipse">
            <a:avLst/>
          </a:prstGeom>
          <a:solidFill>
            <a:srgbClr val="FEC088"/>
          </a:solidFill>
        </p:spPr>
      </p:sp>
      <p:pic>
        <p:nvPicPr>
          <p:cNvPr id="12" name="Object 11"/>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80702" y="2703655"/>
            <a:ext cx="638015" cy="428518"/>
          </a:xfrm>
          <a:prstGeom prst="rect">
            <a:avLst/>
          </a:prstGeom>
        </p:spPr>
      </p:pic>
      <p:sp>
        <p:nvSpPr>
          <p:cNvPr id="13" name="Object 12"/>
          <p:cNvSpPr/>
          <p:nvPr/>
        </p:nvSpPr>
        <p:spPr>
          <a:xfrm>
            <a:off x="8238970" y="3731716"/>
            <a:ext cx="3519560" cy="266931"/>
          </a:xfrm>
          <a:prstGeom prst="rect">
            <a:avLst/>
          </a:prstGeom>
          <a:noFill/>
        </p:spPr>
        <p:txBody>
          <a:bodyPr wrap="square" lIns="0" tIns="0" rIns="0" bIns="0" rtlCol="0" anchor="t"/>
          <a:lstStyle/>
          <a:p>
            <a:pPr algn="ctr">
              <a:lnSpc>
                <a:spcPts val="2102"/>
              </a:lnSpc>
              <a:buNone/>
            </a:pPr>
            <a:r>
              <a:rPr lang="en-US" sz="1800" b="1" kern="0" spc="-108" dirty="0">
                <a:latin typeface="Inter" pitchFamily="34" charset="0"/>
                <a:ea typeface="Inter" pitchFamily="34" charset="-122"/>
                <a:cs typeface="Inter" pitchFamily="34" charset="-120"/>
              </a:rPr>
              <a:t>Cheating (new penal code)</a:t>
            </a:r>
            <a:endParaRPr lang="en-US" dirty="0"/>
          </a:p>
        </p:txBody>
      </p:sp>
      <p:sp>
        <p:nvSpPr>
          <p:cNvPr id="14" name="Object 13"/>
          <p:cNvSpPr/>
          <p:nvPr/>
        </p:nvSpPr>
        <p:spPr>
          <a:xfrm>
            <a:off x="8238970" y="4075820"/>
            <a:ext cx="3519560" cy="528307"/>
          </a:xfrm>
          <a:prstGeom prst="rect">
            <a:avLst/>
          </a:prstGeom>
          <a:noFill/>
        </p:spPr>
        <p:txBody>
          <a:bodyPr wrap="square" lIns="0" tIns="0" rIns="0" bIns="0" rtlCol="0" anchor="t"/>
          <a:lstStyle/>
          <a:p>
            <a:pPr algn="ctr">
              <a:lnSpc>
                <a:spcPts val="2081"/>
              </a:lnSpc>
              <a:spcBef>
                <a:spcPts val="596"/>
              </a:spcBef>
              <a:buNone/>
            </a:pPr>
            <a:r>
              <a:rPr lang="en-US" sz="1500" kern="0" spc="-30" dirty="0">
                <a:latin typeface="Inter" pitchFamily="34" charset="0"/>
                <a:ea typeface="Inter" pitchFamily="34" charset="-122"/>
                <a:cs typeface="Inter" pitchFamily="34" charset="-120"/>
              </a:rPr>
              <a:t>Cheating under Section 318 of the new Bribery and Corruption Act (BNS)</a:t>
            </a:r>
            <a:endParaRPr lang="en-US" dirty="0"/>
          </a:p>
        </p:txBody>
      </p:sp>
      <p:sp>
        <p:nvSpPr>
          <p:cNvPr id="15" name="Object 14"/>
          <p:cNvSpPr/>
          <p:nvPr/>
        </p:nvSpPr>
        <p:spPr>
          <a:xfrm>
            <a:off x="0" y="5713571"/>
            <a:ext cx="12188952" cy="1142714"/>
          </a:xfrm>
          <a:prstGeom prst="rect">
            <a:avLst/>
          </a:prstGeom>
          <a:solidFill>
            <a:srgbClr val="FFD9AD"/>
          </a:solidFill>
        </p:spPr>
      </p:sp>
      <p:sp>
        <p:nvSpPr>
          <p:cNvPr id="16" name="Object 15"/>
          <p:cNvSpPr/>
          <p:nvPr/>
        </p:nvSpPr>
        <p:spPr>
          <a:xfrm>
            <a:off x="666583" y="5950546"/>
            <a:ext cx="10855785" cy="667178"/>
          </a:xfrm>
          <a:prstGeom prst="rect">
            <a:avLst/>
          </a:prstGeom>
          <a:noFill/>
        </p:spPr>
        <p:txBody>
          <a:bodyPr wrap="square" lIns="0" tIns="0" rIns="0" bIns="0" rtlCol="0" anchor="ctr"/>
          <a:lstStyle/>
          <a:p>
            <a:pPr algn="ctr">
              <a:lnSpc>
                <a:spcPts val="2628"/>
              </a:lnSpc>
              <a:buNone/>
            </a:pPr>
            <a:r>
              <a:rPr lang="en-US" sz="2250" b="1" kern="0" spc="-135" dirty="0">
                <a:latin typeface="Inter" pitchFamily="34" charset="0"/>
                <a:ea typeface="Inter" pitchFamily="34" charset="-122"/>
                <a:cs typeface="Inter" pitchFamily="34" charset="-120"/>
              </a:rPr>
              <a:t>These sections of the IT Act and the new Bribery and Corruption Act carry significant penalties, with jail terms up to 3 years under the IT Act and up to 7 years under the BNS.</a:t>
            </a:r>
            <a:endParaRPr lang="en-US" dirty="0"/>
          </a:p>
        </p:txBody>
      </p:sp>
      <p:pic>
        <p:nvPicPr>
          <p:cNvPr id="17" name="Picture 16">
            <a:extLst>
              <a:ext uri="{FF2B5EF4-FFF2-40B4-BE49-F238E27FC236}">
                <a16:creationId xmlns:a16="http://schemas.microsoft.com/office/drawing/2014/main" id="{431FD2E5-2764-2A79-6E81-98E95358FE3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33911" y="12739"/>
            <a:ext cx="1263342" cy="1266119"/>
          </a:xfrm>
          <a:prstGeom prst="rect">
            <a:avLst/>
          </a:prstGeom>
        </p:spPr>
      </p:pic>
      <p:sp>
        <p:nvSpPr>
          <p:cNvPr id="18" name="TextBox 17">
            <a:extLst>
              <a:ext uri="{FF2B5EF4-FFF2-40B4-BE49-F238E27FC236}">
                <a16:creationId xmlns:a16="http://schemas.microsoft.com/office/drawing/2014/main" id="{08E64BDB-E193-794D-27A7-7CF670ADB5AE}"/>
              </a:ext>
            </a:extLst>
          </p:cNvPr>
          <p:cNvSpPr txBox="1"/>
          <p:nvPr/>
        </p:nvSpPr>
        <p:spPr>
          <a:xfrm>
            <a:off x="248512" y="73613"/>
            <a:ext cx="6344728" cy="369332"/>
          </a:xfrm>
          <a:prstGeom prst="rect">
            <a:avLst/>
          </a:prstGeom>
          <a:noFill/>
        </p:spPr>
        <p:txBody>
          <a:bodyPr wrap="square">
            <a:spAutoFit/>
          </a:bodyPr>
          <a:lstStyle/>
          <a:p>
            <a:r>
              <a:rPr lang="en-US" sz="1800" b="1" dirty="0">
                <a:solidFill>
                  <a:schemeClr val="accent2"/>
                </a:solidFill>
              </a:rPr>
              <a:t>Unit 3: Cyber Law and IP Regime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DFE3490-CF8C-4FDE-9D71-2170861F2A61}"/>
              </a:ext>
            </a:extLst>
          </p:cNvPr>
          <p:cNvSpPr/>
          <p:nvPr/>
        </p:nvSpPr>
        <p:spPr>
          <a:xfrm>
            <a:off x="4237154" y="2166490"/>
            <a:ext cx="7497214" cy="1754326"/>
          </a:xfrm>
          <a:prstGeom prst="rect">
            <a:avLst/>
          </a:prstGeom>
        </p:spPr>
        <p:txBody>
          <a:bodyPr wrap="square">
            <a:spAutoFit/>
          </a:bodyPr>
          <a:lstStyle/>
          <a:p>
            <a:r>
              <a:rPr lang="en-US" sz="3600" b="1" dirty="0">
                <a:solidFill>
                  <a:schemeClr val="accent2"/>
                </a:solidFill>
              </a:rPr>
              <a:t>Unit 3: Cyber Law and IP Regime </a:t>
            </a:r>
          </a:p>
          <a:p>
            <a:endParaRPr lang="en-US" sz="3600" b="1" dirty="0">
              <a:solidFill>
                <a:schemeClr val="accent2"/>
              </a:solidFill>
            </a:endParaRPr>
          </a:p>
          <a:p>
            <a:endParaRPr lang="en-US" sz="3600" b="1" dirty="0">
              <a:solidFill>
                <a:srgbClr val="FF0000"/>
              </a:solidFill>
            </a:endParaRPr>
          </a:p>
        </p:txBody>
      </p:sp>
      <p:sp>
        <p:nvSpPr>
          <p:cNvPr id="15" name="Rectangle 14">
            <a:extLst>
              <a:ext uri="{FF2B5EF4-FFF2-40B4-BE49-F238E27FC236}">
                <a16:creationId xmlns:a16="http://schemas.microsoft.com/office/drawing/2014/main" id="{743662B4-0C28-4203-AEB1-4CC1644B8226}"/>
              </a:ext>
            </a:extLst>
          </p:cNvPr>
          <p:cNvSpPr/>
          <p:nvPr/>
        </p:nvSpPr>
        <p:spPr>
          <a:xfrm>
            <a:off x="4781916" y="4813108"/>
            <a:ext cx="7497214" cy="461665"/>
          </a:xfrm>
          <a:prstGeom prst="rect">
            <a:avLst/>
          </a:prstGeom>
        </p:spPr>
        <p:txBody>
          <a:bodyPr wrap="square">
            <a:spAutoFit/>
          </a:bodyPr>
          <a:lstStyle/>
          <a:p>
            <a:r>
              <a:rPr lang="en-US" sz="2400" b="1" dirty="0"/>
              <a:t>Faculty of Law </a:t>
            </a:r>
            <a:endParaRPr lang="en-IN" sz="2400" b="1" dirty="0"/>
          </a:p>
        </p:txBody>
      </p:sp>
      <p:grpSp>
        <p:nvGrpSpPr>
          <p:cNvPr id="20" name="Group 19">
            <a:extLst>
              <a:ext uri="{FF2B5EF4-FFF2-40B4-BE49-F238E27FC236}">
                <a16:creationId xmlns:a16="http://schemas.microsoft.com/office/drawing/2014/main" id="{87008925-27BE-4F37-8F3C-D51A4CE1017D}"/>
              </a:ext>
            </a:extLst>
          </p:cNvPr>
          <p:cNvGrpSpPr/>
          <p:nvPr/>
        </p:nvGrpSpPr>
        <p:grpSpPr>
          <a:xfrm>
            <a:off x="313844" y="5489699"/>
            <a:ext cx="1066895" cy="1078155"/>
            <a:chOff x="313844" y="5489699"/>
            <a:chExt cx="1066895" cy="1078155"/>
          </a:xfrm>
          <a:solidFill>
            <a:schemeClr val="accent2">
              <a:lumMod val="75000"/>
            </a:schemeClr>
          </a:solidFill>
        </p:grpSpPr>
        <p:sp>
          <p:nvSpPr>
            <p:cNvPr id="24" name="Rectangle 23">
              <a:extLst>
                <a:ext uri="{FF2B5EF4-FFF2-40B4-BE49-F238E27FC236}">
                  <a16:creationId xmlns:a16="http://schemas.microsoft.com/office/drawing/2014/main" id="{D05F1195-3C1E-433F-AC45-B08B7F507642}"/>
                </a:ext>
              </a:extLst>
            </p:cNvPr>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4DA4F79B-7A52-499C-A65E-A51F3EDF5C3E}"/>
                </a:ext>
              </a:extLst>
            </p:cNvPr>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6" name="Group 15">
            <a:extLst>
              <a:ext uri="{FF2B5EF4-FFF2-40B4-BE49-F238E27FC236}">
                <a16:creationId xmlns:a16="http://schemas.microsoft.com/office/drawing/2014/main" id="{87008925-27BE-4F37-8F3C-D51A4CE1017D}"/>
              </a:ext>
            </a:extLst>
          </p:cNvPr>
          <p:cNvGrpSpPr/>
          <p:nvPr/>
        </p:nvGrpSpPr>
        <p:grpSpPr>
          <a:xfrm rot="10800000">
            <a:off x="10855702" y="266068"/>
            <a:ext cx="1066895" cy="1078155"/>
            <a:chOff x="313844" y="5489699"/>
            <a:chExt cx="1066895" cy="1078155"/>
          </a:xfrm>
          <a:solidFill>
            <a:schemeClr val="accent2">
              <a:lumMod val="75000"/>
            </a:schemeClr>
          </a:solidFill>
        </p:grpSpPr>
        <p:sp>
          <p:nvSpPr>
            <p:cNvPr id="17" name="Rectangle 16">
              <a:extLst>
                <a:ext uri="{FF2B5EF4-FFF2-40B4-BE49-F238E27FC236}">
                  <a16:creationId xmlns:a16="http://schemas.microsoft.com/office/drawing/2014/main" id="{D05F1195-3C1E-433F-AC45-B08B7F507642}"/>
                </a:ext>
              </a:extLst>
            </p:cNvPr>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4DA4F79B-7A52-499C-A65E-A51F3EDF5C3E}"/>
                </a:ext>
              </a:extLst>
            </p:cNvPr>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2" name="Picture 1">
            <a:extLst>
              <a:ext uri="{FF2B5EF4-FFF2-40B4-BE49-F238E27FC236}">
                <a16:creationId xmlns:a16="http://schemas.microsoft.com/office/drawing/2014/main" id="{B4ADD7F8-6D57-69B3-5A23-58F8C1FB5DB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99921" y="1344223"/>
            <a:ext cx="2306320" cy="4335215"/>
          </a:xfrm>
          <a:prstGeom prst="rect">
            <a:avLst/>
          </a:prstGeom>
          <a:noFill/>
          <a:ln>
            <a:noFill/>
          </a:ln>
        </p:spPr>
      </p:pic>
      <p:cxnSp>
        <p:nvCxnSpPr>
          <p:cNvPr id="3" name="Straight Connector 2">
            <a:extLst>
              <a:ext uri="{FF2B5EF4-FFF2-40B4-BE49-F238E27FC236}">
                <a16:creationId xmlns:a16="http://schemas.microsoft.com/office/drawing/2014/main" id="{6407A148-E20F-CB2D-B72A-0F57ABBCAD67}"/>
              </a:ext>
            </a:extLst>
          </p:cNvPr>
          <p:cNvCxnSpPr>
            <a:cxnSpLocks/>
          </p:cNvCxnSpPr>
          <p:nvPr/>
        </p:nvCxnSpPr>
        <p:spPr>
          <a:xfrm flipV="1">
            <a:off x="4393728" y="2982833"/>
            <a:ext cx="4581449" cy="1"/>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02902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lIns="0" tIns="0" rIns="0" bIns="0" rtlCol="0" anchor="t"/>
          <a:lstStyle/>
          <a:p>
            <a:pPr algn="ctr">
              <a:lnSpc>
                <a:spcPts val="4380"/>
              </a:lnSpc>
              <a:buNone/>
            </a:pPr>
            <a:r>
              <a:rPr lang="en-US" sz="3750" b="1" kern="0" spc="-225" dirty="0">
                <a:solidFill>
                  <a:schemeClr val="accent2"/>
                </a:solidFill>
                <a:latin typeface="Inter" pitchFamily="34" charset="0"/>
                <a:ea typeface="Inter" pitchFamily="34" charset="-122"/>
                <a:cs typeface="Inter" pitchFamily="34" charset="-120"/>
              </a:rPr>
              <a:t>AI Deepfake Imagery: What &amp; Why</a:t>
            </a:r>
            <a:endParaRPr lang="en-US" dirty="0">
              <a:solidFill>
                <a:schemeClr val="accent2"/>
              </a:solidFill>
            </a:endParaRPr>
          </a:p>
        </p:txBody>
      </p:sp>
      <p:sp>
        <p:nvSpPr>
          <p:cNvPr id="3" name="Object 2"/>
          <p:cNvSpPr/>
          <p:nvPr/>
        </p:nvSpPr>
        <p:spPr>
          <a:xfrm>
            <a:off x="2761559" y="2207105"/>
            <a:ext cx="1428393" cy="1428393"/>
          </a:xfrm>
          <a:prstGeom prst="ellipse">
            <a:avLst/>
          </a:prstGeom>
          <a:solidFill>
            <a:srgbClr val="22AAEE"/>
          </a:solidFill>
        </p:spPr>
      </p:sp>
      <p:pic>
        <p:nvPicPr>
          <p:cNvPr id="4" name="Object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41409" y="2586479"/>
            <a:ext cx="485654" cy="761810"/>
          </a:xfrm>
          <a:prstGeom prst="rect">
            <a:avLst/>
          </a:prstGeom>
        </p:spPr>
      </p:pic>
      <p:sp>
        <p:nvSpPr>
          <p:cNvPr id="5" name="Object 4"/>
          <p:cNvSpPr/>
          <p:nvPr/>
        </p:nvSpPr>
        <p:spPr>
          <a:xfrm>
            <a:off x="1427917" y="3731716"/>
            <a:ext cx="4095678" cy="266931"/>
          </a:xfrm>
          <a:prstGeom prst="rect">
            <a:avLst/>
          </a:prstGeom>
          <a:noFill/>
        </p:spPr>
        <p:txBody>
          <a:bodyPr wrap="square" lIns="0" tIns="0" rIns="0" bIns="0" rtlCol="0" anchor="t"/>
          <a:lstStyle/>
          <a:p>
            <a:pPr algn="ctr">
              <a:lnSpc>
                <a:spcPts val="2102"/>
              </a:lnSpc>
              <a:buNone/>
            </a:pPr>
            <a:r>
              <a:rPr lang="en-US" sz="1800" b="1" kern="0" spc="-108" dirty="0">
                <a:latin typeface="Inter" pitchFamily="34" charset="0"/>
                <a:ea typeface="Inter" pitchFamily="34" charset="-122"/>
                <a:cs typeface="Inter" pitchFamily="34" charset="-120"/>
              </a:rPr>
              <a:t>Definition</a:t>
            </a:r>
            <a:endParaRPr lang="en-US" dirty="0"/>
          </a:p>
        </p:txBody>
      </p:sp>
      <p:sp>
        <p:nvSpPr>
          <p:cNvPr id="6" name="Object 5"/>
          <p:cNvSpPr/>
          <p:nvPr/>
        </p:nvSpPr>
        <p:spPr>
          <a:xfrm>
            <a:off x="1427917" y="4075820"/>
            <a:ext cx="4095678" cy="528307"/>
          </a:xfrm>
          <a:prstGeom prst="rect">
            <a:avLst/>
          </a:prstGeom>
          <a:noFill/>
        </p:spPr>
        <p:txBody>
          <a:bodyPr wrap="square" lIns="0" tIns="0" rIns="0" bIns="0" rtlCol="0" anchor="t"/>
          <a:lstStyle/>
          <a:p>
            <a:pPr algn="ctr">
              <a:lnSpc>
                <a:spcPts val="2081"/>
              </a:lnSpc>
              <a:spcBef>
                <a:spcPts val="596"/>
              </a:spcBef>
              <a:buNone/>
            </a:pPr>
            <a:r>
              <a:rPr lang="en-US" sz="1500" kern="0" spc="-30" dirty="0">
                <a:latin typeface="Inter" pitchFamily="34" charset="0"/>
                <a:ea typeface="Inter" pitchFamily="34" charset="-122"/>
                <a:cs typeface="Inter" pitchFamily="34" charset="-120"/>
              </a:rPr>
              <a:t>Synthetic audio-visual record that impersonates, misinforms or sexually exploits</a:t>
            </a:r>
            <a:endParaRPr lang="en-US" dirty="0"/>
          </a:p>
        </p:txBody>
      </p:sp>
      <p:sp>
        <p:nvSpPr>
          <p:cNvPr id="7" name="Object 6"/>
          <p:cNvSpPr/>
          <p:nvPr/>
        </p:nvSpPr>
        <p:spPr>
          <a:xfrm>
            <a:off x="7999000" y="2207105"/>
            <a:ext cx="1428393" cy="1428393"/>
          </a:xfrm>
          <a:prstGeom prst="ellipse">
            <a:avLst/>
          </a:prstGeom>
          <a:solidFill>
            <a:srgbClr val="FFD9AD"/>
          </a:solidFill>
        </p:spPr>
      </p:sp>
      <p:pic>
        <p:nvPicPr>
          <p:cNvPr id="8" name="Object 7"/>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44939" y="2670177"/>
            <a:ext cx="742764" cy="504699"/>
          </a:xfrm>
          <a:prstGeom prst="rect">
            <a:avLst/>
          </a:prstGeom>
        </p:spPr>
      </p:pic>
      <p:sp>
        <p:nvSpPr>
          <p:cNvPr id="9" name="Object 8"/>
          <p:cNvSpPr/>
          <p:nvPr/>
        </p:nvSpPr>
        <p:spPr>
          <a:xfrm>
            <a:off x="6974366" y="3731716"/>
            <a:ext cx="3477660" cy="266931"/>
          </a:xfrm>
          <a:prstGeom prst="rect">
            <a:avLst/>
          </a:prstGeom>
          <a:noFill/>
        </p:spPr>
        <p:txBody>
          <a:bodyPr wrap="square" lIns="0" tIns="0" rIns="0" bIns="0" rtlCol="0" anchor="t"/>
          <a:lstStyle/>
          <a:p>
            <a:pPr algn="ctr">
              <a:lnSpc>
                <a:spcPts val="2102"/>
              </a:lnSpc>
              <a:buNone/>
            </a:pPr>
            <a:r>
              <a:rPr lang="en-US" sz="1800" b="1" kern="0" spc="-108" dirty="0">
                <a:latin typeface="Inter" pitchFamily="34" charset="0"/>
                <a:ea typeface="Inter" pitchFamily="34" charset="-122"/>
                <a:cs typeface="Inter" pitchFamily="34" charset="-120"/>
              </a:rPr>
              <a:t>Buckets</a:t>
            </a:r>
            <a:endParaRPr lang="en-US" dirty="0"/>
          </a:p>
        </p:txBody>
      </p:sp>
      <p:sp>
        <p:nvSpPr>
          <p:cNvPr id="10" name="Object 9"/>
          <p:cNvSpPr/>
          <p:nvPr/>
        </p:nvSpPr>
        <p:spPr>
          <a:xfrm>
            <a:off x="6974366" y="4075820"/>
            <a:ext cx="3477660" cy="528307"/>
          </a:xfrm>
          <a:prstGeom prst="rect">
            <a:avLst/>
          </a:prstGeom>
          <a:noFill/>
        </p:spPr>
        <p:txBody>
          <a:bodyPr wrap="square" lIns="0" tIns="0" rIns="0" bIns="0" rtlCol="0" anchor="t"/>
          <a:lstStyle/>
          <a:p>
            <a:pPr algn="ctr">
              <a:lnSpc>
                <a:spcPts val="2081"/>
              </a:lnSpc>
              <a:spcBef>
                <a:spcPts val="596"/>
              </a:spcBef>
              <a:buNone/>
            </a:pPr>
            <a:r>
              <a:rPr lang="en-US" sz="1500" kern="0" spc="-30" dirty="0">
                <a:latin typeface="Inter" pitchFamily="34" charset="0"/>
                <a:ea typeface="Inter" pitchFamily="34" charset="-122"/>
                <a:cs typeface="Inter" pitchFamily="34" charset="-120"/>
              </a:rPr>
              <a:t>Political fakes, non-consensual sexual, financial scams</a:t>
            </a:r>
            <a:endParaRPr lang="en-US" dirty="0"/>
          </a:p>
        </p:txBody>
      </p:sp>
      <p:sp>
        <p:nvSpPr>
          <p:cNvPr id="11" name="Object 10"/>
          <p:cNvSpPr/>
          <p:nvPr/>
        </p:nvSpPr>
        <p:spPr>
          <a:xfrm>
            <a:off x="0" y="5713571"/>
            <a:ext cx="12188952" cy="1142714"/>
          </a:xfrm>
          <a:prstGeom prst="rect">
            <a:avLst/>
          </a:prstGeom>
          <a:solidFill>
            <a:srgbClr val="22AAEE"/>
          </a:solidFill>
        </p:spPr>
      </p:sp>
      <p:sp>
        <p:nvSpPr>
          <p:cNvPr id="12" name="Object 11"/>
          <p:cNvSpPr/>
          <p:nvPr/>
        </p:nvSpPr>
        <p:spPr>
          <a:xfrm>
            <a:off x="1370305" y="5961457"/>
            <a:ext cx="9448342" cy="650514"/>
          </a:xfrm>
          <a:prstGeom prst="rect">
            <a:avLst/>
          </a:prstGeom>
          <a:noFill/>
        </p:spPr>
        <p:txBody>
          <a:bodyPr wrap="square" lIns="0" tIns="0" rIns="0" bIns="0" rtlCol="0" anchor="ctr"/>
          <a:lstStyle/>
          <a:p>
            <a:pPr algn="ctr">
              <a:lnSpc>
                <a:spcPts val="1709"/>
              </a:lnSpc>
              <a:buNone/>
            </a:pPr>
            <a:r>
              <a:rPr lang="en-US" sz="1463" b="1" kern="0" spc="-88" dirty="0">
                <a:latin typeface="Inter" pitchFamily="34" charset="0"/>
                <a:ea typeface="Inter" pitchFamily="34" charset="-122"/>
                <a:cs typeface="Inter" pitchFamily="34" charset="-120"/>
              </a:rPr>
              <a:t>Deepfake technology can be abused to create synthetic media that impersonates, misinforms or exploits individuals, leading to a range of malicious use cases that engineers need to be aware of and build countermeasures against.</a:t>
            </a:r>
            <a:endParaRPr lang="en-US" dirty="0"/>
          </a:p>
        </p:txBody>
      </p:sp>
      <p:pic>
        <p:nvPicPr>
          <p:cNvPr id="13" name="Picture 12">
            <a:extLst>
              <a:ext uri="{FF2B5EF4-FFF2-40B4-BE49-F238E27FC236}">
                <a16:creationId xmlns:a16="http://schemas.microsoft.com/office/drawing/2014/main" id="{C69FBD98-C584-042A-B2BA-A676A65F65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33911" y="12739"/>
            <a:ext cx="1263342" cy="1266119"/>
          </a:xfrm>
          <a:prstGeom prst="rect">
            <a:avLst/>
          </a:prstGeom>
        </p:spPr>
      </p:pic>
      <p:sp>
        <p:nvSpPr>
          <p:cNvPr id="14" name="TextBox 13">
            <a:extLst>
              <a:ext uri="{FF2B5EF4-FFF2-40B4-BE49-F238E27FC236}">
                <a16:creationId xmlns:a16="http://schemas.microsoft.com/office/drawing/2014/main" id="{A2D4EE8F-D9A5-349B-CBA6-AC14A653609B}"/>
              </a:ext>
            </a:extLst>
          </p:cNvPr>
          <p:cNvSpPr txBox="1"/>
          <p:nvPr/>
        </p:nvSpPr>
        <p:spPr>
          <a:xfrm>
            <a:off x="248512" y="73613"/>
            <a:ext cx="6344728" cy="369332"/>
          </a:xfrm>
          <a:prstGeom prst="rect">
            <a:avLst/>
          </a:prstGeom>
          <a:noFill/>
        </p:spPr>
        <p:txBody>
          <a:bodyPr wrap="square">
            <a:spAutoFit/>
          </a:bodyPr>
          <a:lstStyle/>
          <a:p>
            <a:r>
              <a:rPr lang="en-US" sz="1800" b="1" dirty="0">
                <a:solidFill>
                  <a:schemeClr val="accent2"/>
                </a:solidFill>
              </a:rPr>
              <a:t>Unit 3: Cyber Law and IP Regime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lIns="0" tIns="0" rIns="0" bIns="0" rtlCol="0" anchor="t"/>
          <a:lstStyle/>
          <a:p>
            <a:pPr algn="ctr">
              <a:lnSpc>
                <a:spcPts val="4380"/>
              </a:lnSpc>
              <a:buNone/>
            </a:pPr>
            <a:r>
              <a:rPr lang="en-US" sz="3750" b="1" kern="0" spc="-225" dirty="0">
                <a:solidFill>
                  <a:schemeClr val="accent2"/>
                </a:solidFill>
                <a:latin typeface="Inter" pitchFamily="34" charset="0"/>
                <a:ea typeface="Inter" pitchFamily="34" charset="-122"/>
                <a:cs typeface="Inter" pitchFamily="34" charset="-120"/>
              </a:rPr>
              <a:t>Deepfake-Related Offences &amp; Fines</a:t>
            </a:r>
            <a:endParaRPr lang="en-US" dirty="0">
              <a:solidFill>
                <a:schemeClr val="accent2"/>
              </a:solidFill>
            </a:endParaRPr>
          </a:p>
        </p:txBody>
      </p:sp>
      <p:sp>
        <p:nvSpPr>
          <p:cNvPr id="3" name="Object 2"/>
          <p:cNvSpPr/>
          <p:nvPr/>
        </p:nvSpPr>
        <p:spPr>
          <a:xfrm>
            <a:off x="476131" y="1590277"/>
            <a:ext cx="11236690" cy="4389927"/>
          </a:xfrm>
          <a:prstGeom prst="rect">
            <a:avLst/>
          </a:prstGeom>
          <a:solidFill>
            <a:srgbClr val="000000">
              <a:alpha val="0"/>
            </a:srgbClr>
          </a:solidFill>
        </p:spPr>
      </p:sp>
      <p:pic>
        <p:nvPicPr>
          <p:cNvPr id="4" name="Object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31" y="1590278"/>
            <a:ext cx="11255735" cy="4408972"/>
          </a:xfrm>
          <a:prstGeom prst="rect">
            <a:avLst/>
          </a:prstGeom>
        </p:spPr>
      </p:pic>
      <p:pic>
        <p:nvPicPr>
          <p:cNvPr id="5" name="Object 4"/>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6131" y="1590278"/>
            <a:ext cx="11246213" cy="4389927"/>
          </a:xfrm>
          <a:prstGeom prst="rect">
            <a:avLst/>
          </a:prstGeom>
        </p:spPr>
      </p:pic>
      <p:sp>
        <p:nvSpPr>
          <p:cNvPr id="6" name="Object 5"/>
          <p:cNvSpPr/>
          <p:nvPr/>
        </p:nvSpPr>
        <p:spPr>
          <a:xfrm>
            <a:off x="476131" y="1590277"/>
            <a:ext cx="3745563" cy="693146"/>
          </a:xfrm>
          <a:prstGeom prst="rect">
            <a:avLst/>
          </a:prstGeom>
          <a:noFill/>
        </p:spPr>
        <p:txBody>
          <a:bodyPr wrap="square" rtlCol="0" anchor="ctr">
            <a:normAutofit/>
          </a:bodyPr>
          <a:lstStyle/>
          <a:p>
            <a:pPr algn="ctr">
              <a:buNone/>
            </a:pPr>
            <a:r>
              <a:rPr lang="en-US" sz="2000" dirty="0">
                <a:latin typeface="Inter Medium" pitchFamily="34" charset="0"/>
                <a:ea typeface="Inter Medium" pitchFamily="34" charset="-122"/>
                <a:cs typeface="Inter Medium" pitchFamily="34" charset="-120"/>
              </a:rPr>
              <a:t>Offence</a:t>
            </a:r>
            <a:endParaRPr lang="en-US" dirty="0"/>
          </a:p>
        </p:txBody>
      </p:sp>
      <p:sp>
        <p:nvSpPr>
          <p:cNvPr id="7" name="Object 6"/>
          <p:cNvSpPr/>
          <p:nvPr/>
        </p:nvSpPr>
        <p:spPr>
          <a:xfrm>
            <a:off x="4221694" y="1590277"/>
            <a:ext cx="3745563" cy="693146"/>
          </a:xfrm>
          <a:prstGeom prst="rect">
            <a:avLst/>
          </a:prstGeom>
          <a:noFill/>
        </p:spPr>
        <p:txBody>
          <a:bodyPr wrap="square" rtlCol="0" anchor="ctr">
            <a:normAutofit/>
          </a:bodyPr>
          <a:lstStyle/>
          <a:p>
            <a:pPr algn="ctr">
              <a:buNone/>
            </a:pPr>
            <a:r>
              <a:rPr lang="en-US" sz="2000" dirty="0">
                <a:latin typeface="Inter Medium" pitchFamily="34" charset="0"/>
                <a:ea typeface="Inter Medium" pitchFamily="34" charset="-122"/>
                <a:cs typeface="Inter Medium" pitchFamily="34" charset="-120"/>
              </a:rPr>
              <a:t>Jail (Max)</a:t>
            </a:r>
            <a:endParaRPr lang="en-US" dirty="0"/>
          </a:p>
        </p:txBody>
      </p:sp>
      <p:sp>
        <p:nvSpPr>
          <p:cNvPr id="8" name="Object 7"/>
          <p:cNvSpPr/>
          <p:nvPr/>
        </p:nvSpPr>
        <p:spPr>
          <a:xfrm>
            <a:off x="7967258" y="1590277"/>
            <a:ext cx="3745563" cy="693146"/>
          </a:xfrm>
          <a:prstGeom prst="rect">
            <a:avLst/>
          </a:prstGeom>
          <a:noFill/>
        </p:spPr>
        <p:txBody>
          <a:bodyPr wrap="square" rtlCol="0" anchor="ctr">
            <a:normAutofit/>
          </a:bodyPr>
          <a:lstStyle/>
          <a:p>
            <a:pPr algn="ctr">
              <a:buNone/>
            </a:pPr>
            <a:r>
              <a:rPr lang="en-US" sz="2000" dirty="0">
                <a:latin typeface="Inter Medium" pitchFamily="34" charset="0"/>
                <a:ea typeface="Inter Medium" pitchFamily="34" charset="-122"/>
                <a:cs typeface="Inter Medium" pitchFamily="34" charset="-120"/>
              </a:rPr>
              <a:t>Fine (Max)</a:t>
            </a:r>
            <a:endParaRPr lang="en-US" dirty="0"/>
          </a:p>
        </p:txBody>
      </p:sp>
      <p:sp>
        <p:nvSpPr>
          <p:cNvPr id="9" name="Object 8"/>
          <p:cNvSpPr/>
          <p:nvPr/>
        </p:nvSpPr>
        <p:spPr>
          <a:xfrm>
            <a:off x="476131" y="2283424"/>
            <a:ext cx="3745563" cy="924195"/>
          </a:xfrm>
          <a:prstGeom prst="rect">
            <a:avLst/>
          </a:prstGeom>
          <a:noFill/>
        </p:spPr>
        <p:txBody>
          <a:bodyPr wrap="square" rtlCol="0" anchor="ctr">
            <a:normAutofit/>
          </a:bodyPr>
          <a:lstStyle/>
          <a:p>
            <a:pPr algn="ctr">
              <a:buNone/>
            </a:pPr>
            <a:r>
              <a:rPr lang="en-US" sz="2000" dirty="0">
                <a:latin typeface="Inter Medium" pitchFamily="34" charset="0"/>
                <a:ea typeface="Inter Medium" pitchFamily="34" charset="-122"/>
                <a:cs typeface="Inter Medium" pitchFamily="34" charset="-120"/>
              </a:rPr>
              <a:t>Privacy breach</a:t>
            </a:r>
            <a:endParaRPr lang="en-US" dirty="0"/>
          </a:p>
        </p:txBody>
      </p:sp>
      <p:sp>
        <p:nvSpPr>
          <p:cNvPr id="10" name="Object 9"/>
          <p:cNvSpPr/>
          <p:nvPr/>
        </p:nvSpPr>
        <p:spPr>
          <a:xfrm>
            <a:off x="4221694" y="2283424"/>
            <a:ext cx="3745563" cy="924195"/>
          </a:xfrm>
          <a:prstGeom prst="rect">
            <a:avLst/>
          </a:prstGeom>
          <a:noFill/>
        </p:spPr>
        <p:txBody>
          <a:bodyPr wrap="square" rtlCol="0" anchor="ctr">
            <a:normAutofit/>
          </a:bodyPr>
          <a:lstStyle/>
          <a:p>
            <a:pPr algn="ctr">
              <a:buNone/>
            </a:pPr>
            <a:r>
              <a:rPr lang="en-US" sz="2000" dirty="0">
                <a:latin typeface="Inter Medium" pitchFamily="34" charset="0"/>
                <a:ea typeface="Inter Medium" pitchFamily="34" charset="-122"/>
                <a:cs typeface="Inter Medium" pitchFamily="34" charset="-120"/>
              </a:rPr>
              <a:t>3 yrs</a:t>
            </a:r>
            <a:endParaRPr lang="en-US" dirty="0"/>
          </a:p>
        </p:txBody>
      </p:sp>
      <p:sp>
        <p:nvSpPr>
          <p:cNvPr id="11" name="Object 10"/>
          <p:cNvSpPr/>
          <p:nvPr/>
        </p:nvSpPr>
        <p:spPr>
          <a:xfrm>
            <a:off x="7967258" y="2283424"/>
            <a:ext cx="3745563" cy="924195"/>
          </a:xfrm>
          <a:prstGeom prst="rect">
            <a:avLst/>
          </a:prstGeom>
          <a:noFill/>
        </p:spPr>
        <p:txBody>
          <a:bodyPr wrap="square" rtlCol="0" anchor="ctr">
            <a:normAutofit/>
          </a:bodyPr>
          <a:lstStyle/>
          <a:p>
            <a:pPr algn="ctr">
              <a:buNone/>
            </a:pPr>
            <a:r>
              <a:rPr lang="en-US" sz="2000" dirty="0">
                <a:latin typeface="Inter Medium" pitchFamily="34" charset="0"/>
                <a:ea typeface="Inter Medium" pitchFamily="34" charset="-122"/>
                <a:cs typeface="Inter Medium" pitchFamily="34" charset="-120"/>
              </a:rPr>
              <a:t>₹2 lakh</a:t>
            </a:r>
            <a:endParaRPr lang="en-US" dirty="0"/>
          </a:p>
        </p:txBody>
      </p:sp>
      <p:sp>
        <p:nvSpPr>
          <p:cNvPr id="12" name="Object 11"/>
          <p:cNvSpPr/>
          <p:nvPr/>
        </p:nvSpPr>
        <p:spPr>
          <a:xfrm>
            <a:off x="476131" y="3207619"/>
            <a:ext cx="3745563" cy="924195"/>
          </a:xfrm>
          <a:prstGeom prst="rect">
            <a:avLst/>
          </a:prstGeom>
          <a:noFill/>
        </p:spPr>
        <p:txBody>
          <a:bodyPr wrap="square" rtlCol="0" anchor="ctr">
            <a:normAutofit/>
          </a:bodyPr>
          <a:lstStyle/>
          <a:p>
            <a:pPr algn="ctr">
              <a:buNone/>
            </a:pPr>
            <a:r>
              <a:rPr lang="en-US" sz="2000" dirty="0">
                <a:latin typeface="Inter Medium" pitchFamily="34" charset="0"/>
                <a:ea typeface="Inter Medium" pitchFamily="34" charset="-122"/>
                <a:cs typeface="Inter Medium" pitchFamily="34" charset="-120"/>
              </a:rPr>
              <a:t>Obscene adult deepfake</a:t>
            </a:r>
            <a:endParaRPr lang="en-US" dirty="0"/>
          </a:p>
        </p:txBody>
      </p:sp>
      <p:sp>
        <p:nvSpPr>
          <p:cNvPr id="13" name="Object 12"/>
          <p:cNvSpPr/>
          <p:nvPr/>
        </p:nvSpPr>
        <p:spPr>
          <a:xfrm>
            <a:off x="4221694" y="3207619"/>
            <a:ext cx="3745563" cy="924195"/>
          </a:xfrm>
          <a:prstGeom prst="rect">
            <a:avLst/>
          </a:prstGeom>
          <a:noFill/>
        </p:spPr>
        <p:txBody>
          <a:bodyPr wrap="square" rtlCol="0" anchor="ctr">
            <a:normAutofit/>
          </a:bodyPr>
          <a:lstStyle/>
          <a:p>
            <a:pPr algn="ctr">
              <a:buNone/>
            </a:pPr>
            <a:r>
              <a:rPr lang="en-US" sz="2000" dirty="0">
                <a:latin typeface="Inter Medium" pitchFamily="34" charset="0"/>
                <a:ea typeface="Inter Medium" pitchFamily="34" charset="-122"/>
                <a:cs typeface="Inter Medium" pitchFamily="34" charset="-120"/>
              </a:rPr>
              <a:t>5 yrs</a:t>
            </a:r>
            <a:endParaRPr lang="en-US" dirty="0"/>
          </a:p>
        </p:txBody>
      </p:sp>
      <p:sp>
        <p:nvSpPr>
          <p:cNvPr id="14" name="Object 13"/>
          <p:cNvSpPr/>
          <p:nvPr/>
        </p:nvSpPr>
        <p:spPr>
          <a:xfrm>
            <a:off x="7967258" y="3207619"/>
            <a:ext cx="3745563" cy="924195"/>
          </a:xfrm>
          <a:prstGeom prst="rect">
            <a:avLst/>
          </a:prstGeom>
          <a:noFill/>
        </p:spPr>
        <p:txBody>
          <a:bodyPr wrap="square" rtlCol="0" anchor="ctr">
            <a:normAutofit/>
          </a:bodyPr>
          <a:lstStyle/>
          <a:p>
            <a:pPr algn="ctr">
              <a:buNone/>
            </a:pPr>
            <a:r>
              <a:rPr lang="en-US" sz="2000" dirty="0">
                <a:latin typeface="Inter Medium" pitchFamily="34" charset="0"/>
                <a:ea typeface="Inter Medium" pitchFamily="34" charset="-122"/>
                <a:cs typeface="Inter Medium" pitchFamily="34" charset="-120"/>
              </a:rPr>
              <a:t>₹10 lakh</a:t>
            </a:r>
            <a:endParaRPr lang="en-US" dirty="0"/>
          </a:p>
        </p:txBody>
      </p:sp>
      <p:sp>
        <p:nvSpPr>
          <p:cNvPr id="15" name="Object 14"/>
          <p:cNvSpPr/>
          <p:nvPr/>
        </p:nvSpPr>
        <p:spPr>
          <a:xfrm>
            <a:off x="476131" y="4131814"/>
            <a:ext cx="3745563" cy="924195"/>
          </a:xfrm>
          <a:prstGeom prst="rect">
            <a:avLst/>
          </a:prstGeom>
          <a:noFill/>
        </p:spPr>
        <p:txBody>
          <a:bodyPr wrap="square" rtlCol="0" anchor="ctr">
            <a:normAutofit/>
          </a:bodyPr>
          <a:lstStyle/>
          <a:p>
            <a:pPr algn="ctr">
              <a:buNone/>
            </a:pPr>
            <a:r>
              <a:rPr lang="en-US" sz="2000" dirty="0">
                <a:latin typeface="Inter Medium" pitchFamily="34" charset="0"/>
                <a:ea typeface="Inter Medium" pitchFamily="34" charset="-122"/>
                <a:cs typeface="Inter Medium" pitchFamily="34" charset="-120"/>
              </a:rPr>
              <a:t>Child deepfake</a:t>
            </a:r>
            <a:endParaRPr lang="en-US" dirty="0"/>
          </a:p>
        </p:txBody>
      </p:sp>
      <p:sp>
        <p:nvSpPr>
          <p:cNvPr id="16" name="Object 15"/>
          <p:cNvSpPr/>
          <p:nvPr/>
        </p:nvSpPr>
        <p:spPr>
          <a:xfrm>
            <a:off x="4221694" y="4131814"/>
            <a:ext cx="3745563" cy="924195"/>
          </a:xfrm>
          <a:prstGeom prst="rect">
            <a:avLst/>
          </a:prstGeom>
          <a:noFill/>
        </p:spPr>
        <p:txBody>
          <a:bodyPr wrap="square" rtlCol="0" anchor="ctr">
            <a:normAutofit/>
          </a:bodyPr>
          <a:lstStyle/>
          <a:p>
            <a:pPr algn="ctr">
              <a:buNone/>
            </a:pPr>
            <a:r>
              <a:rPr lang="en-US" sz="2000" dirty="0">
                <a:latin typeface="Inter Medium" pitchFamily="34" charset="0"/>
                <a:ea typeface="Inter Medium" pitchFamily="34" charset="-122"/>
                <a:cs typeface="Inter Medium" pitchFamily="34" charset="-120"/>
              </a:rPr>
              <a:t>5–7 yrs</a:t>
            </a:r>
            <a:endParaRPr lang="en-US" dirty="0"/>
          </a:p>
        </p:txBody>
      </p:sp>
      <p:sp>
        <p:nvSpPr>
          <p:cNvPr id="17" name="Object 16"/>
          <p:cNvSpPr/>
          <p:nvPr/>
        </p:nvSpPr>
        <p:spPr>
          <a:xfrm>
            <a:off x="7967258" y="4131814"/>
            <a:ext cx="3745563" cy="924195"/>
          </a:xfrm>
          <a:prstGeom prst="rect">
            <a:avLst/>
          </a:prstGeom>
          <a:noFill/>
        </p:spPr>
        <p:txBody>
          <a:bodyPr wrap="square" rtlCol="0" anchor="ctr">
            <a:normAutofit/>
          </a:bodyPr>
          <a:lstStyle/>
          <a:p>
            <a:pPr algn="ctr">
              <a:buNone/>
            </a:pPr>
            <a:r>
              <a:rPr lang="en-US" sz="2000" dirty="0">
                <a:latin typeface="Inter Medium" pitchFamily="34" charset="0"/>
                <a:ea typeface="Inter Medium" pitchFamily="34" charset="-122"/>
                <a:cs typeface="Inter Medium" pitchFamily="34" charset="-120"/>
              </a:rPr>
              <a:t>₹10 lakh</a:t>
            </a:r>
            <a:endParaRPr lang="en-US" dirty="0"/>
          </a:p>
        </p:txBody>
      </p:sp>
      <p:sp>
        <p:nvSpPr>
          <p:cNvPr id="18" name="Object 17"/>
          <p:cNvSpPr/>
          <p:nvPr/>
        </p:nvSpPr>
        <p:spPr>
          <a:xfrm>
            <a:off x="476131" y="5056009"/>
            <a:ext cx="3745563" cy="924195"/>
          </a:xfrm>
          <a:prstGeom prst="rect">
            <a:avLst/>
          </a:prstGeom>
          <a:noFill/>
        </p:spPr>
        <p:txBody>
          <a:bodyPr wrap="square" rtlCol="0" anchor="ctr">
            <a:normAutofit/>
          </a:bodyPr>
          <a:lstStyle/>
          <a:p>
            <a:pPr algn="ctr">
              <a:buNone/>
            </a:pPr>
            <a:r>
              <a:rPr lang="en-US" sz="2000" dirty="0">
                <a:latin typeface="Inter Medium" pitchFamily="34" charset="0"/>
                <a:ea typeface="Inter Medium" pitchFamily="34" charset="-122"/>
                <a:cs typeface="Inter Medium" pitchFamily="34" charset="-120"/>
              </a:rPr>
              <a:t>Platform non-removal</a:t>
            </a:r>
            <a:endParaRPr lang="en-US" dirty="0"/>
          </a:p>
        </p:txBody>
      </p:sp>
      <p:sp>
        <p:nvSpPr>
          <p:cNvPr id="19" name="Object 18"/>
          <p:cNvSpPr/>
          <p:nvPr/>
        </p:nvSpPr>
        <p:spPr>
          <a:xfrm>
            <a:off x="4221694" y="5056009"/>
            <a:ext cx="3745563" cy="924195"/>
          </a:xfrm>
          <a:prstGeom prst="rect">
            <a:avLst/>
          </a:prstGeom>
          <a:noFill/>
        </p:spPr>
        <p:txBody>
          <a:bodyPr wrap="square" rtlCol="0" anchor="ctr">
            <a:normAutofit/>
          </a:bodyPr>
          <a:lstStyle/>
          <a:p>
            <a:pPr algn="ctr">
              <a:buNone/>
            </a:pPr>
            <a:r>
              <a:rPr lang="en-US" sz="2000" dirty="0">
                <a:latin typeface="Inter Medium" pitchFamily="34" charset="0"/>
                <a:ea typeface="Inter Medium" pitchFamily="34" charset="-122"/>
                <a:cs typeface="Inter Medium" pitchFamily="34" charset="-120"/>
              </a:rPr>
              <a:t>Lose S 79 safe harbour</a:t>
            </a:r>
            <a:endParaRPr lang="en-US" dirty="0"/>
          </a:p>
        </p:txBody>
      </p:sp>
      <p:sp>
        <p:nvSpPr>
          <p:cNvPr id="20" name="Object 19"/>
          <p:cNvSpPr/>
          <p:nvPr/>
        </p:nvSpPr>
        <p:spPr>
          <a:xfrm>
            <a:off x="7967258" y="5056009"/>
            <a:ext cx="3745563" cy="924195"/>
          </a:xfrm>
          <a:prstGeom prst="rect">
            <a:avLst/>
          </a:prstGeom>
          <a:noFill/>
        </p:spPr>
        <p:txBody>
          <a:bodyPr wrap="square" rtlCol="0" anchor="ctr">
            <a:normAutofit/>
          </a:bodyPr>
          <a:lstStyle/>
          <a:p>
            <a:pPr algn="ctr">
              <a:buNone/>
            </a:pPr>
            <a:r>
              <a:rPr lang="en-US" sz="2000" dirty="0">
                <a:latin typeface="Inter Medium" pitchFamily="34" charset="0"/>
                <a:ea typeface="Inter Medium" pitchFamily="34" charset="-122"/>
                <a:cs typeface="Inter Medium" pitchFamily="34" charset="-120"/>
              </a:rPr>
              <a:t>36-hour rule under 2021 Rules</a:t>
            </a:r>
            <a:endParaRPr lang="en-US" dirty="0"/>
          </a:p>
        </p:txBody>
      </p:sp>
      <p:sp>
        <p:nvSpPr>
          <p:cNvPr id="21" name="Object 20"/>
          <p:cNvSpPr/>
          <p:nvPr/>
        </p:nvSpPr>
        <p:spPr>
          <a:xfrm>
            <a:off x="11865183" y="6497898"/>
            <a:ext cx="133317" cy="237669"/>
          </a:xfrm>
          <a:prstGeom prst="rect">
            <a:avLst/>
          </a:prstGeom>
          <a:noFill/>
        </p:spPr>
      </p:sp>
      <p:sp>
        <p:nvSpPr>
          <p:cNvPr id="22" name="Object 21"/>
          <p:cNvSpPr/>
          <p:nvPr/>
        </p:nvSpPr>
        <p:spPr>
          <a:xfrm>
            <a:off x="-476131" y="6122945"/>
            <a:ext cx="12188952" cy="211283"/>
          </a:xfrm>
          <a:prstGeom prst="rect">
            <a:avLst/>
          </a:prstGeom>
          <a:noFill/>
        </p:spPr>
        <p:txBody>
          <a:bodyPr wrap="square" lIns="0" tIns="0" rIns="0" bIns="0" rtlCol="0" anchor="t"/>
          <a:lstStyle/>
          <a:p>
            <a:pPr algn="r">
              <a:lnSpc>
                <a:spcPts val="1664"/>
              </a:lnSpc>
              <a:buNone/>
            </a:pPr>
            <a:r>
              <a:rPr lang="en-US" sz="1200" kern="0" spc="-24" dirty="0">
                <a:latin typeface="Inter" pitchFamily="34" charset="0"/>
                <a:ea typeface="Inter" pitchFamily="34" charset="-122"/>
                <a:cs typeface="Inter" pitchFamily="34" charset="-120"/>
              </a:rPr>
              <a:t>*Indian IT Act, 2000 (as amended 2008) + BNS/BNSS/BSA 2023</a:t>
            </a:r>
            <a:endParaRPr lang="en-US" dirty="0"/>
          </a:p>
        </p:txBody>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xmlns="" val="0"/>
            </a:ext>
          </a:extLst>
        </p:spPr>
        <p:txBody>
          <a:bodyPr/>
          <a:lstStyle>
            <a:lvl1pPr>
              <a:defRPr sz="1100"/>
            </a:lvl1pPr>
          </a:lstStyle>
          <a:p>
            <a:fld id="{F7021451-1387-4CA6-816F-3879F97B5CBC}" type="slidenum">
              <a:rPr lang="en-US" smtClean="0">
                <a:solidFill>
                  <a:schemeClr val="tx1"/>
                </a:solidFill>
              </a:rPr>
              <a:t>21</a:t>
            </a:fld>
            <a:endParaRPr lang="en-US">
              <a:solidFill>
                <a:schemeClr val="tx1"/>
              </a:solidFill>
            </a:endParaRPr>
          </a:p>
        </p:txBody>
      </p:sp>
      <p:pic>
        <p:nvPicPr>
          <p:cNvPr id="23" name="Picture 22">
            <a:extLst>
              <a:ext uri="{FF2B5EF4-FFF2-40B4-BE49-F238E27FC236}">
                <a16:creationId xmlns:a16="http://schemas.microsoft.com/office/drawing/2014/main" id="{39D5051C-244D-6701-F8D2-3FB0813A92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33911" y="12739"/>
            <a:ext cx="1263342" cy="1266119"/>
          </a:xfrm>
          <a:prstGeom prst="rect">
            <a:avLst/>
          </a:prstGeom>
        </p:spPr>
      </p:pic>
      <p:sp>
        <p:nvSpPr>
          <p:cNvPr id="24" name="TextBox 23">
            <a:extLst>
              <a:ext uri="{FF2B5EF4-FFF2-40B4-BE49-F238E27FC236}">
                <a16:creationId xmlns:a16="http://schemas.microsoft.com/office/drawing/2014/main" id="{E7FE2ED3-468C-B309-9A4C-9E516D911642}"/>
              </a:ext>
            </a:extLst>
          </p:cNvPr>
          <p:cNvSpPr txBox="1"/>
          <p:nvPr/>
        </p:nvSpPr>
        <p:spPr>
          <a:xfrm>
            <a:off x="248512" y="73613"/>
            <a:ext cx="6344728" cy="369332"/>
          </a:xfrm>
          <a:prstGeom prst="rect">
            <a:avLst/>
          </a:prstGeom>
          <a:noFill/>
        </p:spPr>
        <p:txBody>
          <a:bodyPr wrap="square">
            <a:spAutoFit/>
          </a:bodyPr>
          <a:lstStyle/>
          <a:p>
            <a:r>
              <a:rPr lang="en-US" sz="1800" b="1" dirty="0">
                <a:solidFill>
                  <a:schemeClr val="accent2"/>
                </a:solidFill>
              </a:rPr>
              <a:t>Unit 3: Cyber Law and IP Regime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lIns="0" tIns="0" rIns="0" bIns="0" rtlCol="0" anchor="t"/>
          <a:lstStyle/>
          <a:p>
            <a:pPr algn="ctr">
              <a:lnSpc>
                <a:spcPts val="4380"/>
              </a:lnSpc>
              <a:buNone/>
            </a:pPr>
            <a:r>
              <a:rPr lang="en-US" sz="3750" b="1" kern="0" spc="-225" dirty="0">
                <a:solidFill>
                  <a:schemeClr val="accent2"/>
                </a:solidFill>
                <a:latin typeface="Inter" pitchFamily="34" charset="0"/>
                <a:ea typeface="Inter" pitchFamily="34" charset="-122"/>
                <a:cs typeface="Inter" pitchFamily="34" charset="-120"/>
              </a:rPr>
              <a:t>Engineering Counter-Measures</a:t>
            </a:r>
            <a:endParaRPr lang="en-US" dirty="0">
              <a:solidFill>
                <a:schemeClr val="accent2"/>
              </a:solidFill>
            </a:endParaRPr>
          </a:p>
        </p:txBody>
      </p:sp>
      <p:sp>
        <p:nvSpPr>
          <p:cNvPr id="3" name="Object 2"/>
          <p:cNvSpPr/>
          <p:nvPr/>
        </p:nvSpPr>
        <p:spPr>
          <a:xfrm>
            <a:off x="1476006" y="2100452"/>
            <a:ext cx="1428393" cy="1428393"/>
          </a:xfrm>
          <a:prstGeom prst="ellipse">
            <a:avLst/>
          </a:prstGeom>
          <a:solidFill>
            <a:srgbClr val="22AAEE"/>
          </a:solidFill>
        </p:spPr>
      </p:sp>
      <p:pic>
        <p:nvPicPr>
          <p:cNvPr id="4" name="Object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72163" y="2504954"/>
            <a:ext cx="638015" cy="618970"/>
          </a:xfrm>
          <a:prstGeom prst="rect">
            <a:avLst/>
          </a:prstGeom>
        </p:spPr>
      </p:pic>
      <p:sp>
        <p:nvSpPr>
          <p:cNvPr id="5" name="Object 4"/>
          <p:cNvSpPr/>
          <p:nvPr/>
        </p:nvSpPr>
        <p:spPr>
          <a:xfrm>
            <a:off x="419947" y="3625063"/>
            <a:ext cx="3540510" cy="266931"/>
          </a:xfrm>
          <a:prstGeom prst="rect">
            <a:avLst/>
          </a:prstGeom>
          <a:noFill/>
        </p:spPr>
        <p:txBody>
          <a:bodyPr wrap="square" lIns="0" tIns="0" rIns="0" bIns="0" rtlCol="0" anchor="t"/>
          <a:lstStyle/>
          <a:p>
            <a:pPr algn="ctr">
              <a:lnSpc>
                <a:spcPts val="2102"/>
              </a:lnSpc>
              <a:buNone/>
            </a:pPr>
            <a:r>
              <a:rPr lang="en-US" sz="1800" b="1" kern="0" spc="-108" dirty="0">
                <a:latin typeface="Inter" pitchFamily="34" charset="0"/>
                <a:ea typeface="Inter" pitchFamily="34" charset="-122"/>
                <a:cs typeface="Inter" pitchFamily="34" charset="-120"/>
              </a:rPr>
              <a:t>Voice</a:t>
            </a:r>
            <a:endParaRPr lang="en-US" dirty="0"/>
          </a:p>
        </p:txBody>
      </p:sp>
      <p:sp>
        <p:nvSpPr>
          <p:cNvPr id="6" name="Object 5"/>
          <p:cNvSpPr/>
          <p:nvPr/>
        </p:nvSpPr>
        <p:spPr>
          <a:xfrm>
            <a:off x="419947" y="3969166"/>
            <a:ext cx="3540510" cy="792460"/>
          </a:xfrm>
          <a:prstGeom prst="rect">
            <a:avLst/>
          </a:prstGeom>
          <a:noFill/>
        </p:spPr>
        <p:txBody>
          <a:bodyPr wrap="square" lIns="0" tIns="0" rIns="0" bIns="0" rtlCol="0" anchor="t"/>
          <a:lstStyle/>
          <a:p>
            <a:pPr algn="ctr">
              <a:lnSpc>
                <a:spcPts val="2081"/>
              </a:lnSpc>
              <a:spcBef>
                <a:spcPts val="596"/>
              </a:spcBef>
              <a:buNone/>
            </a:pPr>
            <a:r>
              <a:rPr lang="en-US" sz="1500" kern="0" spc="-30" dirty="0">
                <a:latin typeface="Inter" pitchFamily="34" charset="0"/>
                <a:ea typeface="Inter" pitchFamily="34" charset="-122"/>
                <a:cs typeface="Inter" pitchFamily="34" charset="-120"/>
              </a:rPr>
              <a:t>Use speaker-verification &amp; out-of-band confirmation to prevent voice cloning attacks</a:t>
            </a:r>
            <a:endParaRPr lang="en-US" dirty="0"/>
          </a:p>
        </p:txBody>
      </p:sp>
      <p:sp>
        <p:nvSpPr>
          <p:cNvPr id="7" name="Object 6"/>
          <p:cNvSpPr/>
          <p:nvPr/>
        </p:nvSpPr>
        <p:spPr>
          <a:xfrm>
            <a:off x="5380280" y="2100452"/>
            <a:ext cx="1428393" cy="1428393"/>
          </a:xfrm>
          <a:prstGeom prst="ellipse">
            <a:avLst/>
          </a:prstGeom>
          <a:solidFill>
            <a:srgbClr val="FFD9AD"/>
          </a:solidFill>
        </p:spPr>
      </p:sp>
      <p:pic>
        <p:nvPicPr>
          <p:cNvPr id="8" name="Object 7"/>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51328" y="2471474"/>
            <a:ext cx="676106" cy="685629"/>
          </a:xfrm>
          <a:prstGeom prst="rect">
            <a:avLst/>
          </a:prstGeom>
        </p:spPr>
      </p:pic>
      <p:sp>
        <p:nvSpPr>
          <p:cNvPr id="9" name="Object 8"/>
          <p:cNvSpPr/>
          <p:nvPr/>
        </p:nvSpPr>
        <p:spPr>
          <a:xfrm>
            <a:off x="4266609" y="3625063"/>
            <a:ext cx="3655733" cy="266931"/>
          </a:xfrm>
          <a:prstGeom prst="rect">
            <a:avLst/>
          </a:prstGeom>
          <a:noFill/>
        </p:spPr>
        <p:txBody>
          <a:bodyPr wrap="square" lIns="0" tIns="0" rIns="0" bIns="0" rtlCol="0" anchor="t"/>
          <a:lstStyle/>
          <a:p>
            <a:pPr algn="ctr">
              <a:lnSpc>
                <a:spcPts val="2102"/>
              </a:lnSpc>
              <a:buNone/>
            </a:pPr>
            <a:r>
              <a:rPr lang="en-US" sz="1800" b="1" kern="0" spc="-108" dirty="0">
                <a:latin typeface="Inter" pitchFamily="34" charset="0"/>
                <a:ea typeface="Inter" pitchFamily="34" charset="-122"/>
                <a:cs typeface="Inter" pitchFamily="34" charset="-120"/>
              </a:rPr>
              <a:t>Images</a:t>
            </a:r>
            <a:endParaRPr lang="en-US" dirty="0"/>
          </a:p>
        </p:txBody>
      </p:sp>
      <p:sp>
        <p:nvSpPr>
          <p:cNvPr id="10" name="Object 9"/>
          <p:cNvSpPr/>
          <p:nvPr/>
        </p:nvSpPr>
        <p:spPr>
          <a:xfrm>
            <a:off x="4266609" y="3969166"/>
            <a:ext cx="3655733" cy="792460"/>
          </a:xfrm>
          <a:prstGeom prst="rect">
            <a:avLst/>
          </a:prstGeom>
          <a:noFill/>
        </p:spPr>
        <p:txBody>
          <a:bodyPr wrap="square" lIns="0" tIns="0" rIns="0" bIns="0" rtlCol="0" anchor="t"/>
          <a:lstStyle/>
          <a:p>
            <a:pPr algn="ctr">
              <a:lnSpc>
                <a:spcPts val="2081"/>
              </a:lnSpc>
              <a:spcBef>
                <a:spcPts val="596"/>
              </a:spcBef>
              <a:buNone/>
            </a:pPr>
            <a:r>
              <a:rPr lang="en-US" sz="1500" kern="0" spc="-30" dirty="0">
                <a:latin typeface="Inter" pitchFamily="34" charset="0"/>
                <a:ea typeface="Inter" pitchFamily="34" charset="-122"/>
                <a:cs typeface="Inter" pitchFamily="34" charset="-120"/>
              </a:rPr>
              <a:t>Utilize perceptual hashing, watermark AI output, and one-click reporting to detect and mitigate deepfake imagery</a:t>
            </a:r>
            <a:endParaRPr lang="en-US" dirty="0"/>
          </a:p>
        </p:txBody>
      </p:sp>
      <p:sp>
        <p:nvSpPr>
          <p:cNvPr id="11" name="Object 10"/>
          <p:cNvSpPr/>
          <p:nvPr/>
        </p:nvSpPr>
        <p:spPr>
          <a:xfrm>
            <a:off x="9284553" y="2100452"/>
            <a:ext cx="1428393" cy="1428393"/>
          </a:xfrm>
          <a:prstGeom prst="ellipse">
            <a:avLst/>
          </a:prstGeom>
          <a:solidFill>
            <a:srgbClr val="FEC088"/>
          </a:solidFill>
        </p:spPr>
      </p:sp>
      <p:pic>
        <p:nvPicPr>
          <p:cNvPr id="12" name="Object 11"/>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05814" y="2471481"/>
            <a:ext cx="580880" cy="695151"/>
          </a:xfrm>
          <a:prstGeom prst="rect">
            <a:avLst/>
          </a:prstGeom>
        </p:spPr>
      </p:pic>
      <p:sp>
        <p:nvSpPr>
          <p:cNvPr id="13" name="Object 12"/>
          <p:cNvSpPr/>
          <p:nvPr/>
        </p:nvSpPr>
        <p:spPr>
          <a:xfrm>
            <a:off x="8170883" y="3625063"/>
            <a:ext cx="3655733" cy="266931"/>
          </a:xfrm>
          <a:prstGeom prst="rect">
            <a:avLst/>
          </a:prstGeom>
          <a:noFill/>
        </p:spPr>
        <p:txBody>
          <a:bodyPr wrap="square" lIns="0" tIns="0" rIns="0" bIns="0" rtlCol="0" anchor="t"/>
          <a:lstStyle/>
          <a:p>
            <a:pPr algn="ctr">
              <a:lnSpc>
                <a:spcPts val="2102"/>
              </a:lnSpc>
              <a:buNone/>
            </a:pPr>
            <a:r>
              <a:rPr lang="en-US" sz="1800" b="1" kern="0" spc="-108" dirty="0">
                <a:latin typeface="Inter" pitchFamily="34" charset="0"/>
                <a:ea typeface="Inter" pitchFamily="34" charset="-122"/>
                <a:cs typeface="Inter" pitchFamily="34" charset="-120"/>
              </a:rPr>
              <a:t>Evidence</a:t>
            </a:r>
            <a:endParaRPr lang="en-US" dirty="0"/>
          </a:p>
        </p:txBody>
      </p:sp>
      <p:sp>
        <p:nvSpPr>
          <p:cNvPr id="14" name="Object 13"/>
          <p:cNvSpPr/>
          <p:nvPr/>
        </p:nvSpPr>
        <p:spPr>
          <a:xfrm>
            <a:off x="8170883" y="3969166"/>
            <a:ext cx="3655733" cy="792460"/>
          </a:xfrm>
          <a:prstGeom prst="rect">
            <a:avLst/>
          </a:prstGeom>
          <a:noFill/>
        </p:spPr>
        <p:txBody>
          <a:bodyPr wrap="square" lIns="0" tIns="0" rIns="0" bIns="0" rtlCol="0" anchor="t"/>
          <a:lstStyle/>
          <a:p>
            <a:pPr algn="ctr">
              <a:lnSpc>
                <a:spcPts val="2081"/>
              </a:lnSpc>
              <a:spcBef>
                <a:spcPts val="596"/>
              </a:spcBef>
              <a:buNone/>
            </a:pPr>
            <a:r>
              <a:rPr lang="en-US" sz="1500" kern="0" spc="-30" dirty="0">
                <a:latin typeface="Inter" pitchFamily="34" charset="0"/>
                <a:ea typeface="Inter" pitchFamily="34" charset="-122"/>
                <a:cs typeface="Inter" pitchFamily="34" charset="-120"/>
              </a:rPr>
              <a:t>Generate SHA-256 hashes and maintain immutable logs for tamper-proof evidence (BSA S 73 compliance)</a:t>
            </a:r>
            <a:endParaRPr lang="en-US" dirty="0"/>
          </a:p>
        </p:txBody>
      </p:sp>
      <p:sp>
        <p:nvSpPr>
          <p:cNvPr id="15" name="Object 14"/>
          <p:cNvSpPr/>
          <p:nvPr/>
        </p:nvSpPr>
        <p:spPr>
          <a:xfrm>
            <a:off x="0" y="5713571"/>
            <a:ext cx="12188952" cy="1142714"/>
          </a:xfrm>
          <a:prstGeom prst="rect">
            <a:avLst/>
          </a:prstGeom>
          <a:solidFill>
            <a:srgbClr val="22AAEE"/>
          </a:solidFill>
        </p:spPr>
      </p:sp>
      <p:sp>
        <p:nvSpPr>
          <p:cNvPr id="16" name="Object 15"/>
          <p:cNvSpPr/>
          <p:nvPr/>
        </p:nvSpPr>
        <p:spPr>
          <a:xfrm>
            <a:off x="-190452" y="6175716"/>
            <a:ext cx="12569857" cy="216838"/>
          </a:xfrm>
          <a:prstGeom prst="rect">
            <a:avLst/>
          </a:prstGeom>
          <a:noFill/>
        </p:spPr>
        <p:txBody>
          <a:bodyPr wrap="square" lIns="0" tIns="0" rIns="0" bIns="0" rtlCol="0" anchor="ctr"/>
          <a:lstStyle/>
          <a:p>
            <a:pPr algn="ctr">
              <a:lnSpc>
                <a:spcPts val="1709"/>
              </a:lnSpc>
              <a:buNone/>
            </a:pPr>
            <a:r>
              <a:rPr lang="en-US" sz="1463" b="1" kern="0" spc="-88" dirty="0">
                <a:latin typeface="Inter" pitchFamily="34" charset="0"/>
                <a:ea typeface="Inter" pitchFamily="34" charset="-122"/>
                <a:cs typeface="Inter" pitchFamily="34" charset="-120"/>
              </a:rPr>
              <a:t>Secure-by-design and strict logging are the best defences for future engineers to combat AI-powered cyber threats like voice cloning and deepfake imagery.</a:t>
            </a:r>
            <a:endParaRPr lang="en-US" dirty="0"/>
          </a:p>
        </p:txBody>
      </p:sp>
      <p:pic>
        <p:nvPicPr>
          <p:cNvPr id="17" name="Picture 16">
            <a:extLst>
              <a:ext uri="{FF2B5EF4-FFF2-40B4-BE49-F238E27FC236}">
                <a16:creationId xmlns:a16="http://schemas.microsoft.com/office/drawing/2014/main" id="{F660AFD1-ACCF-D0E9-89BF-80B50AB4D6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33911" y="12739"/>
            <a:ext cx="1263342" cy="1266119"/>
          </a:xfrm>
          <a:prstGeom prst="rect">
            <a:avLst/>
          </a:prstGeom>
        </p:spPr>
      </p:pic>
      <p:sp>
        <p:nvSpPr>
          <p:cNvPr id="18" name="TextBox 17">
            <a:extLst>
              <a:ext uri="{FF2B5EF4-FFF2-40B4-BE49-F238E27FC236}">
                <a16:creationId xmlns:a16="http://schemas.microsoft.com/office/drawing/2014/main" id="{8714B6EE-B29E-4EC3-680C-80DAB391B909}"/>
              </a:ext>
            </a:extLst>
          </p:cNvPr>
          <p:cNvSpPr txBox="1"/>
          <p:nvPr/>
        </p:nvSpPr>
        <p:spPr>
          <a:xfrm>
            <a:off x="248512" y="73613"/>
            <a:ext cx="6344728" cy="369332"/>
          </a:xfrm>
          <a:prstGeom prst="rect">
            <a:avLst/>
          </a:prstGeom>
          <a:noFill/>
        </p:spPr>
        <p:txBody>
          <a:bodyPr wrap="square">
            <a:spAutoFit/>
          </a:bodyPr>
          <a:lstStyle/>
          <a:p>
            <a:r>
              <a:rPr lang="en-US" sz="1800" b="1" dirty="0">
                <a:solidFill>
                  <a:schemeClr val="accent2"/>
                </a:solidFill>
              </a:rPr>
              <a:t>Unit 3: Cyber Law and IP Regime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lIns="0" tIns="0" rIns="0" bIns="0" rtlCol="0" anchor="t"/>
          <a:lstStyle/>
          <a:p>
            <a:pPr algn="ctr">
              <a:lnSpc>
                <a:spcPts val="4380"/>
              </a:lnSpc>
              <a:buNone/>
            </a:pPr>
            <a:r>
              <a:rPr lang="en-US" sz="3750" b="1" kern="0" spc="-225" dirty="0">
                <a:solidFill>
                  <a:schemeClr val="accent2"/>
                </a:solidFill>
                <a:latin typeface="Inter" pitchFamily="34" charset="0"/>
                <a:ea typeface="Inter" pitchFamily="34" charset="-122"/>
                <a:cs typeface="Inter" pitchFamily="34" charset="-120"/>
              </a:rPr>
              <a:t>Key Take-Aways</a:t>
            </a:r>
            <a:endParaRPr lang="en-US" dirty="0">
              <a:solidFill>
                <a:schemeClr val="accent2"/>
              </a:solidFill>
            </a:endParaRPr>
          </a:p>
        </p:txBody>
      </p:sp>
      <p:sp>
        <p:nvSpPr>
          <p:cNvPr id="3" name="Object 2"/>
          <p:cNvSpPr/>
          <p:nvPr/>
        </p:nvSpPr>
        <p:spPr>
          <a:xfrm>
            <a:off x="1095101" y="1747401"/>
            <a:ext cx="714196" cy="714196"/>
          </a:xfrm>
          <a:prstGeom prst="ellipse">
            <a:avLst/>
          </a:prstGeom>
          <a:solidFill>
            <a:srgbClr val="22AAEE"/>
          </a:solidFill>
        </p:spPr>
      </p:sp>
      <p:pic>
        <p:nvPicPr>
          <p:cNvPr id="4" name="Object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88994" y="1941295"/>
            <a:ext cx="333292" cy="333292"/>
          </a:xfrm>
          <a:prstGeom prst="rect">
            <a:avLst/>
          </a:prstGeom>
        </p:spPr>
      </p:pic>
      <p:sp>
        <p:nvSpPr>
          <p:cNvPr id="5" name="Object 4"/>
          <p:cNvSpPr/>
          <p:nvPr/>
        </p:nvSpPr>
        <p:spPr>
          <a:xfrm>
            <a:off x="1999750" y="1700779"/>
            <a:ext cx="4242327" cy="533862"/>
          </a:xfrm>
          <a:prstGeom prst="rect">
            <a:avLst/>
          </a:prstGeom>
          <a:noFill/>
        </p:spPr>
        <p:txBody>
          <a:bodyPr wrap="square" lIns="0" tIns="0" rIns="0" bIns="0" rtlCol="0" anchor="t"/>
          <a:lstStyle/>
          <a:p>
            <a:pPr algn="l">
              <a:lnSpc>
                <a:spcPts val="2102"/>
              </a:lnSpc>
              <a:buNone/>
            </a:pPr>
            <a:r>
              <a:rPr lang="en-US" sz="1800" b="1" kern="0" spc="-108" dirty="0">
                <a:latin typeface="Inter" pitchFamily="34" charset="0"/>
                <a:ea typeface="Inter" pitchFamily="34" charset="-122"/>
                <a:cs typeface="Inter" pitchFamily="34" charset="-120"/>
              </a:rPr>
              <a:t>66C, 66D are workhorses against AI voice scams</a:t>
            </a:r>
            <a:endParaRPr lang="en-US" dirty="0"/>
          </a:p>
        </p:txBody>
      </p:sp>
      <p:sp>
        <p:nvSpPr>
          <p:cNvPr id="6" name="Object 5"/>
          <p:cNvSpPr/>
          <p:nvPr/>
        </p:nvSpPr>
        <p:spPr>
          <a:xfrm>
            <a:off x="1999750" y="2311814"/>
            <a:ext cx="4242327" cy="792460"/>
          </a:xfrm>
          <a:prstGeom prst="rect">
            <a:avLst/>
          </a:prstGeom>
          <a:noFill/>
        </p:spPr>
        <p:txBody>
          <a:bodyPr wrap="square" lIns="0" tIns="0" rIns="0" bIns="0" rtlCol="0" anchor="t"/>
          <a:lstStyle/>
          <a:p>
            <a:pPr algn="l">
              <a:lnSpc>
                <a:spcPts val="2081"/>
              </a:lnSpc>
              <a:spcBef>
                <a:spcPts val="596"/>
              </a:spcBef>
              <a:buNone/>
            </a:pPr>
            <a:r>
              <a:rPr lang="en-US" sz="1500" kern="0" spc="-30" dirty="0">
                <a:latin typeface="Inter" pitchFamily="34" charset="0"/>
                <a:ea typeface="Inter" pitchFamily="34" charset="-122"/>
                <a:cs typeface="Inter" pitchFamily="34" charset="-120"/>
              </a:rPr>
              <a:t>These sections of the IT Act are the primary legal tools to address identity theft and cheating via voice cloning scams.</a:t>
            </a:r>
            <a:endParaRPr lang="en-US" dirty="0"/>
          </a:p>
        </p:txBody>
      </p:sp>
      <p:sp>
        <p:nvSpPr>
          <p:cNvPr id="7" name="Object 6"/>
          <p:cNvSpPr/>
          <p:nvPr/>
        </p:nvSpPr>
        <p:spPr>
          <a:xfrm>
            <a:off x="1095101" y="3518608"/>
            <a:ext cx="714196" cy="714196"/>
          </a:xfrm>
          <a:prstGeom prst="ellipse">
            <a:avLst/>
          </a:prstGeom>
          <a:solidFill>
            <a:srgbClr val="FFD9AD"/>
          </a:solidFill>
        </p:spPr>
      </p:sp>
      <p:pic>
        <p:nvPicPr>
          <p:cNvPr id="8" name="Object 7"/>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51767" y="3733421"/>
            <a:ext cx="209498" cy="295201"/>
          </a:xfrm>
          <a:prstGeom prst="rect">
            <a:avLst/>
          </a:prstGeom>
        </p:spPr>
      </p:pic>
      <p:sp>
        <p:nvSpPr>
          <p:cNvPr id="9" name="Object 8"/>
          <p:cNvSpPr/>
          <p:nvPr/>
        </p:nvSpPr>
        <p:spPr>
          <a:xfrm>
            <a:off x="1999750" y="3471986"/>
            <a:ext cx="4242327" cy="533862"/>
          </a:xfrm>
          <a:prstGeom prst="rect">
            <a:avLst/>
          </a:prstGeom>
          <a:noFill/>
        </p:spPr>
        <p:txBody>
          <a:bodyPr wrap="square" lIns="0" tIns="0" rIns="0" bIns="0" rtlCol="0" anchor="t"/>
          <a:lstStyle/>
          <a:p>
            <a:pPr algn="l">
              <a:lnSpc>
                <a:spcPts val="2102"/>
              </a:lnSpc>
              <a:buNone/>
            </a:pPr>
            <a:r>
              <a:rPr lang="en-US" sz="1800" b="1" kern="0" spc="-108" dirty="0">
                <a:latin typeface="Inter" pitchFamily="34" charset="0"/>
                <a:ea typeface="Inter" pitchFamily="34" charset="-122"/>
                <a:cs typeface="Inter" pitchFamily="34" charset="-120"/>
              </a:rPr>
              <a:t>66E, 67, 67A/B cover the deepfake spectrum</a:t>
            </a:r>
            <a:endParaRPr lang="en-US" dirty="0"/>
          </a:p>
        </p:txBody>
      </p:sp>
      <p:sp>
        <p:nvSpPr>
          <p:cNvPr id="10" name="Object 9"/>
          <p:cNvSpPr/>
          <p:nvPr/>
        </p:nvSpPr>
        <p:spPr>
          <a:xfrm>
            <a:off x="1999750" y="4083021"/>
            <a:ext cx="4242327" cy="1056614"/>
          </a:xfrm>
          <a:prstGeom prst="rect">
            <a:avLst/>
          </a:prstGeom>
          <a:noFill/>
        </p:spPr>
        <p:txBody>
          <a:bodyPr wrap="square" lIns="0" tIns="0" rIns="0" bIns="0" rtlCol="0" anchor="t"/>
          <a:lstStyle/>
          <a:p>
            <a:pPr algn="l">
              <a:lnSpc>
                <a:spcPts val="2081"/>
              </a:lnSpc>
              <a:spcBef>
                <a:spcPts val="596"/>
              </a:spcBef>
              <a:buNone/>
            </a:pPr>
            <a:r>
              <a:rPr lang="en-US" sz="1500" kern="0" spc="-30" dirty="0">
                <a:latin typeface="Inter" pitchFamily="34" charset="0"/>
                <a:ea typeface="Inter" pitchFamily="34" charset="-122"/>
                <a:cs typeface="Inter" pitchFamily="34" charset="-120"/>
              </a:rPr>
              <a:t>The IT Act has provisions to tackle various forms of deepfake-related offenses, from privacy breaches to non-consensual sexual exploitation.</a:t>
            </a:r>
            <a:endParaRPr lang="en-US" dirty="0"/>
          </a:p>
        </p:txBody>
      </p:sp>
      <p:sp>
        <p:nvSpPr>
          <p:cNvPr id="11" name="Object 10"/>
          <p:cNvSpPr/>
          <p:nvPr/>
        </p:nvSpPr>
        <p:spPr>
          <a:xfrm>
            <a:off x="6332541" y="1747401"/>
            <a:ext cx="714196" cy="714196"/>
          </a:xfrm>
          <a:prstGeom prst="ellipse">
            <a:avLst/>
          </a:prstGeom>
          <a:solidFill>
            <a:srgbClr val="FEC088"/>
          </a:solidFill>
        </p:spPr>
      </p:sp>
      <p:pic>
        <p:nvPicPr>
          <p:cNvPr id="12" name="Object 11"/>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55731" y="1953849"/>
            <a:ext cx="266633" cy="304724"/>
          </a:xfrm>
          <a:prstGeom prst="rect">
            <a:avLst/>
          </a:prstGeom>
        </p:spPr>
      </p:pic>
      <p:sp>
        <p:nvSpPr>
          <p:cNvPr id="13" name="Object 12"/>
          <p:cNvSpPr/>
          <p:nvPr/>
        </p:nvSpPr>
        <p:spPr>
          <a:xfrm>
            <a:off x="7237190" y="1700779"/>
            <a:ext cx="4242327" cy="533862"/>
          </a:xfrm>
          <a:prstGeom prst="rect">
            <a:avLst/>
          </a:prstGeom>
          <a:noFill/>
        </p:spPr>
        <p:txBody>
          <a:bodyPr wrap="square" lIns="0" tIns="0" rIns="0" bIns="0" rtlCol="0" anchor="t"/>
          <a:lstStyle/>
          <a:p>
            <a:pPr algn="l">
              <a:lnSpc>
                <a:spcPts val="2102"/>
              </a:lnSpc>
              <a:buNone/>
            </a:pPr>
            <a:r>
              <a:rPr lang="en-US" sz="1800" b="1" kern="0" spc="-108" dirty="0">
                <a:latin typeface="Inter" pitchFamily="34" charset="0"/>
                <a:ea typeface="Inter" pitchFamily="34" charset="-122"/>
                <a:cs typeface="Inter" pitchFamily="34" charset="-120"/>
              </a:rPr>
              <a:t>Platforms have 36 h to act or lose immunity</a:t>
            </a:r>
            <a:endParaRPr lang="en-US" dirty="0"/>
          </a:p>
        </p:txBody>
      </p:sp>
      <p:sp>
        <p:nvSpPr>
          <p:cNvPr id="14" name="Object 13"/>
          <p:cNvSpPr/>
          <p:nvPr/>
        </p:nvSpPr>
        <p:spPr>
          <a:xfrm>
            <a:off x="7237190" y="2311814"/>
            <a:ext cx="4242327" cy="792460"/>
          </a:xfrm>
          <a:prstGeom prst="rect">
            <a:avLst/>
          </a:prstGeom>
          <a:noFill/>
        </p:spPr>
        <p:txBody>
          <a:bodyPr wrap="square" lIns="0" tIns="0" rIns="0" bIns="0" rtlCol="0" anchor="t"/>
          <a:lstStyle/>
          <a:p>
            <a:pPr algn="l">
              <a:lnSpc>
                <a:spcPts val="2081"/>
              </a:lnSpc>
              <a:spcBef>
                <a:spcPts val="596"/>
              </a:spcBef>
              <a:buNone/>
            </a:pPr>
            <a:r>
              <a:rPr lang="en-US" sz="1500" kern="0" spc="-30" dirty="0">
                <a:latin typeface="Inter" pitchFamily="34" charset="0"/>
                <a:ea typeface="Inter" pitchFamily="34" charset="-122"/>
                <a:cs typeface="Inter" pitchFamily="34" charset="-120"/>
              </a:rPr>
              <a:t>Under the 2021 IT Rules, platforms must remove deepfake content within 36 hours, or risk losing their safe harbor protections.</a:t>
            </a:r>
            <a:endParaRPr lang="en-US" dirty="0"/>
          </a:p>
        </p:txBody>
      </p:sp>
      <p:sp>
        <p:nvSpPr>
          <p:cNvPr id="15" name="Object 14"/>
          <p:cNvSpPr/>
          <p:nvPr/>
        </p:nvSpPr>
        <p:spPr>
          <a:xfrm>
            <a:off x="6332541" y="3518608"/>
            <a:ext cx="714196" cy="714196"/>
          </a:xfrm>
          <a:prstGeom prst="ellipse">
            <a:avLst/>
          </a:prstGeom>
          <a:solidFill>
            <a:srgbClr val="FD864D"/>
          </a:solidFill>
        </p:spPr>
      </p:sp>
      <p:pic>
        <p:nvPicPr>
          <p:cNvPr id="16" name="Object 15"/>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01761" y="3716688"/>
            <a:ext cx="180930" cy="323769"/>
          </a:xfrm>
          <a:prstGeom prst="rect">
            <a:avLst/>
          </a:prstGeom>
        </p:spPr>
      </p:pic>
      <p:sp>
        <p:nvSpPr>
          <p:cNvPr id="17" name="Object 16"/>
          <p:cNvSpPr/>
          <p:nvPr/>
        </p:nvSpPr>
        <p:spPr>
          <a:xfrm>
            <a:off x="7237190" y="3471986"/>
            <a:ext cx="4242327" cy="533862"/>
          </a:xfrm>
          <a:prstGeom prst="rect">
            <a:avLst/>
          </a:prstGeom>
          <a:noFill/>
        </p:spPr>
        <p:txBody>
          <a:bodyPr wrap="square" lIns="0" tIns="0" rIns="0" bIns="0" rtlCol="0" anchor="t"/>
          <a:lstStyle/>
          <a:p>
            <a:pPr algn="l">
              <a:lnSpc>
                <a:spcPts val="2102"/>
              </a:lnSpc>
              <a:buNone/>
            </a:pPr>
            <a:r>
              <a:rPr lang="en-US" sz="1800" b="1" kern="0" spc="-108" dirty="0">
                <a:latin typeface="Inter" pitchFamily="34" charset="0"/>
                <a:ea typeface="Inter" pitchFamily="34" charset="-122"/>
                <a:cs typeface="Inter" pitchFamily="34" charset="-120"/>
              </a:rPr>
              <a:t>Secure-by-design + strict logging = best defence for future engineers</a:t>
            </a:r>
            <a:endParaRPr lang="en-US" dirty="0"/>
          </a:p>
        </p:txBody>
      </p:sp>
      <p:sp>
        <p:nvSpPr>
          <p:cNvPr id="18" name="Object 17"/>
          <p:cNvSpPr/>
          <p:nvPr/>
        </p:nvSpPr>
        <p:spPr>
          <a:xfrm>
            <a:off x="7237190" y="4083021"/>
            <a:ext cx="4242327" cy="1056614"/>
          </a:xfrm>
          <a:prstGeom prst="rect">
            <a:avLst/>
          </a:prstGeom>
          <a:noFill/>
        </p:spPr>
        <p:txBody>
          <a:bodyPr wrap="square" lIns="0" tIns="0" rIns="0" bIns="0" rtlCol="0" anchor="t"/>
          <a:lstStyle/>
          <a:p>
            <a:pPr algn="l">
              <a:lnSpc>
                <a:spcPts val="2081"/>
              </a:lnSpc>
              <a:spcBef>
                <a:spcPts val="596"/>
              </a:spcBef>
              <a:buNone/>
            </a:pPr>
            <a:r>
              <a:rPr lang="en-US" sz="1500" kern="0" spc="-30" dirty="0">
                <a:latin typeface="Inter" pitchFamily="34" charset="0"/>
                <a:ea typeface="Inter" pitchFamily="34" charset="-122"/>
                <a:cs typeface="Inter" pitchFamily="34" charset="-120"/>
              </a:rPr>
              <a:t>Designing systems with built-in security features and maintaining immutable audit trails are crucial to combat emerging AI-powered cyber threats.</a:t>
            </a:r>
            <a:endParaRPr lang="en-US" dirty="0"/>
          </a:p>
        </p:txBody>
      </p:sp>
      <p:sp>
        <p:nvSpPr>
          <p:cNvPr id="19" name="Object 18"/>
          <p:cNvSpPr/>
          <p:nvPr/>
        </p:nvSpPr>
        <p:spPr>
          <a:xfrm>
            <a:off x="0" y="5713571"/>
            <a:ext cx="12188952" cy="1142714"/>
          </a:xfrm>
          <a:prstGeom prst="rect">
            <a:avLst/>
          </a:prstGeom>
          <a:solidFill>
            <a:srgbClr val="22AAEE"/>
          </a:solidFill>
        </p:spPr>
      </p:sp>
      <p:sp>
        <p:nvSpPr>
          <p:cNvPr id="20" name="Object 19"/>
          <p:cNvSpPr/>
          <p:nvPr/>
        </p:nvSpPr>
        <p:spPr>
          <a:xfrm>
            <a:off x="104749" y="5961457"/>
            <a:ext cx="11979454" cy="650514"/>
          </a:xfrm>
          <a:prstGeom prst="rect">
            <a:avLst/>
          </a:prstGeom>
          <a:noFill/>
        </p:spPr>
        <p:txBody>
          <a:bodyPr wrap="square" lIns="0" tIns="0" rIns="0" bIns="0" rtlCol="0" anchor="ctr"/>
          <a:lstStyle/>
          <a:p>
            <a:pPr algn="ctr">
              <a:lnSpc>
                <a:spcPts val="1709"/>
              </a:lnSpc>
              <a:buNone/>
            </a:pPr>
            <a:r>
              <a:rPr lang="en-US" sz="1463" b="1" kern="0" spc="-88" dirty="0">
                <a:latin typeface="Inter" pitchFamily="34" charset="0"/>
                <a:ea typeface="Inter" pitchFamily="34" charset="-122"/>
                <a:cs typeface="Inter" pitchFamily="34" charset="-120"/>
              </a:rPr>
              <a:t>The key takeaways highlight the critical legal sections, platform responsibilities, and engineering best practices to address the challenges posed by AI voice cloning and deepfake imagery. This knowledge equips future engineers to develop secure, ethical systems and navigate the evolving legal landscape.</a:t>
            </a:r>
            <a:endParaRPr lang="en-US" dirty="0"/>
          </a:p>
        </p:txBody>
      </p:sp>
      <p:pic>
        <p:nvPicPr>
          <p:cNvPr id="21" name="Picture 20">
            <a:extLst>
              <a:ext uri="{FF2B5EF4-FFF2-40B4-BE49-F238E27FC236}">
                <a16:creationId xmlns:a16="http://schemas.microsoft.com/office/drawing/2014/main" id="{6221BD31-5BC3-D9BF-8FC9-0175DA7BCA2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833911" y="12739"/>
            <a:ext cx="1263342" cy="1266119"/>
          </a:xfrm>
          <a:prstGeom prst="rect">
            <a:avLst/>
          </a:prstGeom>
        </p:spPr>
      </p:pic>
      <p:sp>
        <p:nvSpPr>
          <p:cNvPr id="22" name="TextBox 21">
            <a:extLst>
              <a:ext uri="{FF2B5EF4-FFF2-40B4-BE49-F238E27FC236}">
                <a16:creationId xmlns:a16="http://schemas.microsoft.com/office/drawing/2014/main" id="{33488914-312A-4F1B-1051-39BDA3BFFC7E}"/>
              </a:ext>
            </a:extLst>
          </p:cNvPr>
          <p:cNvSpPr txBox="1"/>
          <p:nvPr/>
        </p:nvSpPr>
        <p:spPr>
          <a:xfrm>
            <a:off x="248512" y="73613"/>
            <a:ext cx="6344728" cy="369332"/>
          </a:xfrm>
          <a:prstGeom prst="rect">
            <a:avLst/>
          </a:prstGeom>
          <a:noFill/>
        </p:spPr>
        <p:txBody>
          <a:bodyPr wrap="square">
            <a:spAutoFit/>
          </a:bodyPr>
          <a:lstStyle/>
          <a:p>
            <a:r>
              <a:rPr lang="en-US" sz="1800" b="1" dirty="0">
                <a:solidFill>
                  <a:schemeClr val="accent2"/>
                </a:solidFill>
              </a:rPr>
              <a:t>Unit 3: Cyber Law and IP Regime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6094476" y="434668"/>
            <a:ext cx="4846596" cy="4003865"/>
          </a:xfrm>
          <a:prstGeom prst="rect">
            <a:avLst/>
          </a:prstGeom>
          <a:noFill/>
        </p:spPr>
        <p:txBody>
          <a:bodyPr wrap="square" lIns="0" tIns="0" rIns="0" bIns="0" rtlCol="0" anchor="ctr"/>
          <a:lstStyle/>
          <a:p>
            <a:pPr algn="l">
              <a:lnSpc>
                <a:spcPts val="7884"/>
              </a:lnSpc>
              <a:buNone/>
            </a:pPr>
            <a:r>
              <a:rPr lang="en-US" sz="6750" b="1" kern="0" spc="-405" dirty="0">
                <a:solidFill>
                  <a:srgbClr val="333333"/>
                </a:solidFill>
                <a:latin typeface="Inter" pitchFamily="34" charset="0"/>
                <a:ea typeface="Inter" pitchFamily="34" charset="-122"/>
                <a:cs typeface="Inter" pitchFamily="34" charset="-120"/>
              </a:rPr>
              <a:t>Intermediary Liability &amp; Platform Duties</a:t>
            </a:r>
            <a:endParaRPr lang="en-US" dirty="0"/>
          </a:p>
        </p:txBody>
      </p:sp>
      <p:sp>
        <p:nvSpPr>
          <p:cNvPr id="3" name="Object 2"/>
          <p:cNvSpPr/>
          <p:nvPr/>
        </p:nvSpPr>
        <p:spPr>
          <a:xfrm>
            <a:off x="6094476" y="4538222"/>
            <a:ext cx="5928782" cy="1783011"/>
          </a:xfrm>
          <a:prstGeom prst="rect">
            <a:avLst/>
          </a:prstGeom>
          <a:noFill/>
        </p:spPr>
        <p:txBody>
          <a:bodyPr wrap="square" lIns="0" tIns="0" rIns="0" bIns="0" rtlCol="0" anchor="ctr"/>
          <a:lstStyle/>
          <a:p>
            <a:pPr algn="l">
              <a:lnSpc>
                <a:spcPts val="2809"/>
              </a:lnSpc>
              <a:spcBef>
                <a:spcPts val="770"/>
              </a:spcBef>
              <a:buNone/>
            </a:pPr>
            <a:r>
              <a:rPr lang="en-US" sz="2025" kern="0" spc="-40" dirty="0">
                <a:solidFill>
                  <a:srgbClr val="000000">
                    <a:alpha val="56000"/>
                  </a:srgbClr>
                </a:solidFill>
                <a:latin typeface="Inter" pitchFamily="34" charset="0"/>
                <a:ea typeface="Inter" pitchFamily="34" charset="-122"/>
                <a:cs typeface="Inter" pitchFamily="34" charset="-120"/>
              </a:rPr>
              <a:t>An introductory overview of the legal framework, compliance requirements, and engineering best practices for online platforms in India to manage intermediary liability and safeguard their 'safe harbor' status.</a:t>
            </a:r>
            <a:endParaRPr lang="en-US" dirty="0"/>
          </a:p>
        </p:txBody>
      </p:sp>
      <p:sp>
        <p:nvSpPr>
          <p:cNvPr id="4" name="Object 3"/>
          <p:cNvSpPr/>
          <p:nvPr/>
        </p:nvSpPr>
        <p:spPr>
          <a:xfrm>
            <a:off x="0" y="0"/>
            <a:ext cx="5713571" cy="6856286"/>
          </a:xfrm>
          <a:prstGeom prst="rect">
            <a:avLst/>
          </a:prstGeom>
          <a:solidFill>
            <a:srgbClr val="000000">
              <a:alpha val="0"/>
            </a:srgbClr>
          </a:solidFill>
        </p:spPr>
      </p:sp>
      <p:pic>
        <p:nvPicPr>
          <p:cNvPr id="5" name="Object 4" descr="Intermediary Liability and Platform Duties in India"/>
          <p:cNvPicPr>
            <a:picLocks noChangeAspect="1"/>
          </p:cNvPicPr>
          <p:nvPr/>
        </p:nvPicPr>
        <p:blipFill>
          <a:blip r:embed="rId3"/>
          <a:srcRect l="26562" r="26563"/>
          <a:stretch/>
        </p:blipFill>
        <p:spPr>
          <a:xfrm>
            <a:off x="0" y="0"/>
            <a:ext cx="5713571" cy="6856286"/>
          </a:xfrm>
          <a:prstGeom prst="rect">
            <a:avLst/>
          </a:prstGeom>
        </p:spPr>
      </p:pic>
      <p:pic>
        <p:nvPicPr>
          <p:cNvPr id="6" name="Picture 5">
            <a:extLst>
              <a:ext uri="{FF2B5EF4-FFF2-40B4-BE49-F238E27FC236}">
                <a16:creationId xmlns:a16="http://schemas.microsoft.com/office/drawing/2014/main" id="{564C9054-73F7-36FA-0462-AAD27F1BDE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33911" y="12739"/>
            <a:ext cx="1263342" cy="1266119"/>
          </a:xfrm>
          <a:prstGeom prst="rect">
            <a:avLst/>
          </a:prstGeom>
        </p:spPr>
      </p:pic>
      <p:sp>
        <p:nvSpPr>
          <p:cNvPr id="7" name="TextBox 6">
            <a:extLst>
              <a:ext uri="{FF2B5EF4-FFF2-40B4-BE49-F238E27FC236}">
                <a16:creationId xmlns:a16="http://schemas.microsoft.com/office/drawing/2014/main" id="{EA978298-CCDF-D5A6-B3F1-65D646A3954C}"/>
              </a:ext>
            </a:extLst>
          </p:cNvPr>
          <p:cNvSpPr txBox="1"/>
          <p:nvPr/>
        </p:nvSpPr>
        <p:spPr>
          <a:xfrm>
            <a:off x="248512" y="73613"/>
            <a:ext cx="6344728" cy="369332"/>
          </a:xfrm>
          <a:prstGeom prst="rect">
            <a:avLst/>
          </a:prstGeom>
          <a:noFill/>
        </p:spPr>
        <p:txBody>
          <a:bodyPr wrap="square">
            <a:spAutoFit/>
          </a:bodyPr>
          <a:lstStyle/>
          <a:p>
            <a:r>
              <a:rPr lang="en-US" sz="1800" b="1" dirty="0">
                <a:solidFill>
                  <a:schemeClr val="accent2"/>
                </a:solidFill>
              </a:rPr>
              <a:t>Unit 3: Cyber Law and IP Regime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lIns="0" tIns="0" rIns="0" bIns="0" rtlCol="0" anchor="t"/>
          <a:lstStyle/>
          <a:p>
            <a:pPr algn="ctr">
              <a:lnSpc>
                <a:spcPts val="4380"/>
              </a:lnSpc>
              <a:buNone/>
            </a:pPr>
            <a:r>
              <a:rPr lang="en-US" sz="3750" b="1" kern="0" spc="-225" dirty="0">
                <a:solidFill>
                  <a:schemeClr val="accent2"/>
                </a:solidFill>
                <a:latin typeface="Inter" pitchFamily="34" charset="0"/>
                <a:ea typeface="Inter" pitchFamily="34" charset="-122"/>
                <a:cs typeface="Inter" pitchFamily="34" charset="-120"/>
              </a:rPr>
              <a:t>Why It Matters</a:t>
            </a:r>
            <a:endParaRPr lang="en-US" dirty="0">
              <a:solidFill>
                <a:schemeClr val="accent2"/>
              </a:solidFill>
            </a:endParaRPr>
          </a:p>
        </p:txBody>
      </p:sp>
      <p:sp>
        <p:nvSpPr>
          <p:cNvPr id="3" name="Object 2"/>
          <p:cNvSpPr/>
          <p:nvPr/>
        </p:nvSpPr>
        <p:spPr>
          <a:xfrm>
            <a:off x="1476006" y="2207105"/>
            <a:ext cx="1428393" cy="1428393"/>
          </a:xfrm>
          <a:prstGeom prst="ellipse">
            <a:avLst/>
          </a:prstGeom>
          <a:solidFill>
            <a:srgbClr val="22AAEE"/>
          </a:solidFill>
        </p:spPr>
      </p:sp>
      <p:pic>
        <p:nvPicPr>
          <p:cNvPr id="4" name="Object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89337" y="2636693"/>
            <a:ext cx="409473" cy="590402"/>
          </a:xfrm>
          <a:prstGeom prst="rect">
            <a:avLst/>
          </a:prstGeom>
        </p:spPr>
      </p:pic>
      <p:sp>
        <p:nvSpPr>
          <p:cNvPr id="5" name="Object 4"/>
          <p:cNvSpPr/>
          <p:nvPr/>
        </p:nvSpPr>
        <p:spPr>
          <a:xfrm>
            <a:off x="425185" y="3731716"/>
            <a:ext cx="3530035" cy="266931"/>
          </a:xfrm>
          <a:prstGeom prst="rect">
            <a:avLst/>
          </a:prstGeom>
          <a:noFill/>
        </p:spPr>
        <p:txBody>
          <a:bodyPr wrap="square" lIns="0" tIns="0" rIns="0" bIns="0" rtlCol="0" anchor="t"/>
          <a:lstStyle/>
          <a:p>
            <a:pPr algn="ctr">
              <a:lnSpc>
                <a:spcPts val="2102"/>
              </a:lnSpc>
              <a:buNone/>
            </a:pPr>
            <a:r>
              <a:rPr lang="en-US" sz="1800" b="1" kern="0" spc="-108" dirty="0">
                <a:latin typeface="Inter" pitchFamily="34" charset="0"/>
                <a:ea typeface="Inter" pitchFamily="34" charset="-122"/>
                <a:cs typeface="Inter" pitchFamily="34" charset="-120"/>
              </a:rPr>
              <a:t>Billions of user posts daily</a:t>
            </a:r>
            <a:endParaRPr lang="en-US" dirty="0"/>
          </a:p>
        </p:txBody>
      </p:sp>
      <p:sp>
        <p:nvSpPr>
          <p:cNvPr id="6" name="Object 5"/>
          <p:cNvSpPr/>
          <p:nvPr/>
        </p:nvSpPr>
        <p:spPr>
          <a:xfrm>
            <a:off x="425185" y="4075820"/>
            <a:ext cx="3530035" cy="528307"/>
          </a:xfrm>
          <a:prstGeom prst="rect">
            <a:avLst/>
          </a:prstGeom>
          <a:noFill/>
        </p:spPr>
        <p:txBody>
          <a:bodyPr wrap="square" lIns="0" tIns="0" rIns="0" bIns="0" rtlCol="0" anchor="t"/>
          <a:lstStyle/>
          <a:p>
            <a:pPr algn="ctr">
              <a:lnSpc>
                <a:spcPts val="2081"/>
              </a:lnSpc>
              <a:spcBef>
                <a:spcPts val="596"/>
              </a:spcBef>
              <a:buNone/>
            </a:pPr>
            <a:r>
              <a:rPr lang="en-US" sz="1500" kern="0" spc="-30" dirty="0">
                <a:latin typeface="Inter" pitchFamily="34" charset="0"/>
                <a:ea typeface="Inter" pitchFamily="34" charset="-122"/>
                <a:cs typeface="Inter" pitchFamily="34" charset="-120"/>
              </a:rPr>
              <a:t>Platforms face increasing demands for content takedown and user traceability</a:t>
            </a:r>
            <a:endParaRPr lang="en-US" dirty="0"/>
          </a:p>
        </p:txBody>
      </p:sp>
      <p:sp>
        <p:nvSpPr>
          <p:cNvPr id="7" name="Object 6"/>
          <p:cNvSpPr/>
          <p:nvPr/>
        </p:nvSpPr>
        <p:spPr>
          <a:xfrm>
            <a:off x="5380280" y="2207105"/>
            <a:ext cx="1428393" cy="1428393"/>
          </a:xfrm>
          <a:prstGeom prst="ellipse">
            <a:avLst/>
          </a:prstGeom>
          <a:solidFill>
            <a:srgbClr val="FFD9AD"/>
          </a:solidFill>
        </p:spPr>
      </p:sp>
      <p:pic>
        <p:nvPicPr>
          <p:cNvPr id="8" name="Object 7"/>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09906" y="2586479"/>
            <a:ext cx="580880" cy="676106"/>
          </a:xfrm>
          <a:prstGeom prst="rect">
            <a:avLst/>
          </a:prstGeom>
        </p:spPr>
      </p:pic>
      <p:sp>
        <p:nvSpPr>
          <p:cNvPr id="9" name="Object 8"/>
          <p:cNvSpPr/>
          <p:nvPr/>
        </p:nvSpPr>
        <p:spPr>
          <a:xfrm>
            <a:off x="4245660" y="3731716"/>
            <a:ext cx="3697633" cy="266931"/>
          </a:xfrm>
          <a:prstGeom prst="rect">
            <a:avLst/>
          </a:prstGeom>
          <a:noFill/>
        </p:spPr>
        <p:txBody>
          <a:bodyPr wrap="square" lIns="0" tIns="0" rIns="0" bIns="0" rtlCol="0" anchor="t"/>
          <a:lstStyle/>
          <a:p>
            <a:pPr algn="ctr">
              <a:lnSpc>
                <a:spcPts val="2102"/>
              </a:lnSpc>
              <a:buNone/>
            </a:pPr>
            <a:r>
              <a:rPr lang="en-US" sz="1800" b="1" kern="0" spc="-108" dirty="0">
                <a:latin typeface="Inter" pitchFamily="34" charset="0"/>
                <a:ea typeface="Inter" pitchFamily="34" charset="-122"/>
                <a:cs typeface="Inter" pitchFamily="34" charset="-120"/>
              </a:rPr>
              <a:t>S 79 safe-harbour</a:t>
            </a:r>
            <a:endParaRPr lang="en-US" dirty="0"/>
          </a:p>
        </p:txBody>
      </p:sp>
      <p:sp>
        <p:nvSpPr>
          <p:cNvPr id="10" name="Object 9"/>
          <p:cNvSpPr/>
          <p:nvPr/>
        </p:nvSpPr>
        <p:spPr>
          <a:xfrm>
            <a:off x="4245660" y="4075820"/>
            <a:ext cx="3697633" cy="528307"/>
          </a:xfrm>
          <a:prstGeom prst="rect">
            <a:avLst/>
          </a:prstGeom>
          <a:noFill/>
        </p:spPr>
        <p:txBody>
          <a:bodyPr wrap="square" lIns="0" tIns="0" rIns="0" bIns="0" rtlCol="0" anchor="t"/>
          <a:lstStyle/>
          <a:p>
            <a:pPr algn="ctr">
              <a:lnSpc>
                <a:spcPts val="2081"/>
              </a:lnSpc>
              <a:spcBef>
                <a:spcPts val="596"/>
              </a:spcBef>
              <a:buNone/>
            </a:pPr>
            <a:r>
              <a:rPr lang="en-US" sz="1500" kern="0" spc="-30" dirty="0">
                <a:latin typeface="Inter" pitchFamily="34" charset="0"/>
                <a:ea typeface="Inter" pitchFamily="34" charset="-122"/>
                <a:cs typeface="Inter" pitchFamily="34" charset="-120"/>
              </a:rPr>
              <a:t>Provides immunity only if platforms meet due-diligence requirements</a:t>
            </a:r>
            <a:endParaRPr lang="en-US" dirty="0"/>
          </a:p>
        </p:txBody>
      </p:sp>
      <p:sp>
        <p:nvSpPr>
          <p:cNvPr id="11" name="Object 10"/>
          <p:cNvSpPr/>
          <p:nvPr/>
        </p:nvSpPr>
        <p:spPr>
          <a:xfrm>
            <a:off x="9284553" y="2207105"/>
            <a:ext cx="1428393" cy="1428393"/>
          </a:xfrm>
          <a:prstGeom prst="ellipse">
            <a:avLst/>
          </a:prstGeom>
          <a:solidFill>
            <a:srgbClr val="FEC088"/>
          </a:solidFill>
        </p:spPr>
      </p:sp>
      <p:pic>
        <p:nvPicPr>
          <p:cNvPr id="12" name="Object 11"/>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05817" y="2611591"/>
            <a:ext cx="714196" cy="618970"/>
          </a:xfrm>
          <a:prstGeom prst="rect">
            <a:avLst/>
          </a:prstGeom>
        </p:spPr>
      </p:pic>
      <p:sp>
        <p:nvSpPr>
          <p:cNvPr id="13" name="Object 12"/>
          <p:cNvSpPr/>
          <p:nvPr/>
        </p:nvSpPr>
        <p:spPr>
          <a:xfrm>
            <a:off x="8411805" y="3731716"/>
            <a:ext cx="3173889" cy="266931"/>
          </a:xfrm>
          <a:prstGeom prst="rect">
            <a:avLst/>
          </a:prstGeom>
          <a:noFill/>
        </p:spPr>
        <p:txBody>
          <a:bodyPr wrap="square" lIns="0" tIns="0" rIns="0" bIns="0" rtlCol="0" anchor="t"/>
          <a:lstStyle/>
          <a:p>
            <a:pPr algn="ctr">
              <a:lnSpc>
                <a:spcPts val="2102"/>
              </a:lnSpc>
              <a:buNone/>
            </a:pPr>
            <a:r>
              <a:rPr lang="en-US" sz="1800" b="1" kern="0" spc="-108" dirty="0">
                <a:latin typeface="Inter" pitchFamily="34" charset="0"/>
                <a:ea typeface="Inter" pitchFamily="34" charset="-122"/>
                <a:cs typeface="Inter" pitchFamily="34" charset="-120"/>
              </a:rPr>
              <a:t>Engineering decisions</a:t>
            </a:r>
            <a:endParaRPr lang="en-US" dirty="0"/>
          </a:p>
        </p:txBody>
      </p:sp>
      <p:sp>
        <p:nvSpPr>
          <p:cNvPr id="14" name="Object 13"/>
          <p:cNvSpPr/>
          <p:nvPr/>
        </p:nvSpPr>
        <p:spPr>
          <a:xfrm>
            <a:off x="8411805" y="4075820"/>
            <a:ext cx="3173889" cy="528307"/>
          </a:xfrm>
          <a:prstGeom prst="rect">
            <a:avLst/>
          </a:prstGeom>
          <a:noFill/>
        </p:spPr>
        <p:txBody>
          <a:bodyPr wrap="square" lIns="0" tIns="0" rIns="0" bIns="0" rtlCol="0" anchor="t"/>
          <a:lstStyle/>
          <a:p>
            <a:pPr algn="ctr">
              <a:lnSpc>
                <a:spcPts val="2081"/>
              </a:lnSpc>
              <a:spcBef>
                <a:spcPts val="596"/>
              </a:spcBef>
              <a:buNone/>
            </a:pPr>
            <a:r>
              <a:rPr lang="en-US" sz="1500" kern="0" spc="-30" dirty="0">
                <a:latin typeface="Inter" pitchFamily="34" charset="0"/>
                <a:ea typeface="Inter" pitchFamily="34" charset="-122"/>
                <a:cs typeface="Inter" pitchFamily="34" charset="-120"/>
              </a:rPr>
              <a:t>APIs, logging, AI filters - all of these determine a platform's legal liability</a:t>
            </a:r>
            <a:endParaRPr lang="en-US" dirty="0"/>
          </a:p>
        </p:txBody>
      </p:sp>
      <p:sp>
        <p:nvSpPr>
          <p:cNvPr id="15" name="Object 14"/>
          <p:cNvSpPr/>
          <p:nvPr/>
        </p:nvSpPr>
        <p:spPr>
          <a:xfrm>
            <a:off x="0" y="5713571"/>
            <a:ext cx="12188952" cy="1142714"/>
          </a:xfrm>
          <a:prstGeom prst="rect">
            <a:avLst/>
          </a:prstGeom>
          <a:solidFill>
            <a:srgbClr val="FEC088"/>
          </a:solidFill>
        </p:spPr>
      </p:sp>
      <p:sp>
        <p:nvSpPr>
          <p:cNvPr id="16" name="Object 15"/>
          <p:cNvSpPr/>
          <p:nvPr/>
        </p:nvSpPr>
        <p:spPr>
          <a:xfrm>
            <a:off x="14284" y="6175716"/>
            <a:ext cx="12160384" cy="216838"/>
          </a:xfrm>
          <a:prstGeom prst="rect">
            <a:avLst/>
          </a:prstGeom>
          <a:noFill/>
        </p:spPr>
        <p:txBody>
          <a:bodyPr wrap="square" lIns="0" tIns="0" rIns="0" bIns="0" rtlCol="0" anchor="ctr"/>
          <a:lstStyle/>
          <a:p>
            <a:pPr algn="ctr">
              <a:lnSpc>
                <a:spcPts val="1709"/>
              </a:lnSpc>
              <a:buNone/>
            </a:pPr>
            <a:r>
              <a:rPr lang="en-US" sz="1463" b="1" kern="0" spc="-88" dirty="0">
                <a:latin typeface="Inter" pitchFamily="34" charset="0"/>
                <a:ea typeface="Inter" pitchFamily="34" charset="-122"/>
                <a:cs typeface="Inter" pitchFamily="34" charset="-120"/>
              </a:rPr>
              <a:t>Platforms must proactively manage their engineering and compliance efforts to ensure they can benefit from the safe-harbor protections under the law.</a:t>
            </a:r>
            <a:endParaRPr lang="en-US" dirty="0"/>
          </a:p>
        </p:txBody>
      </p:sp>
      <p:pic>
        <p:nvPicPr>
          <p:cNvPr id="17" name="Picture 16">
            <a:extLst>
              <a:ext uri="{FF2B5EF4-FFF2-40B4-BE49-F238E27FC236}">
                <a16:creationId xmlns:a16="http://schemas.microsoft.com/office/drawing/2014/main" id="{05934FBB-CF45-6DB5-A714-E8795EAE765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33911" y="12739"/>
            <a:ext cx="1263342" cy="1266119"/>
          </a:xfrm>
          <a:prstGeom prst="rect">
            <a:avLst/>
          </a:prstGeom>
        </p:spPr>
      </p:pic>
      <p:sp>
        <p:nvSpPr>
          <p:cNvPr id="18" name="TextBox 17">
            <a:extLst>
              <a:ext uri="{FF2B5EF4-FFF2-40B4-BE49-F238E27FC236}">
                <a16:creationId xmlns:a16="http://schemas.microsoft.com/office/drawing/2014/main" id="{2C1A76EE-4367-66D5-934F-64A81578FA34}"/>
              </a:ext>
            </a:extLst>
          </p:cNvPr>
          <p:cNvSpPr txBox="1"/>
          <p:nvPr/>
        </p:nvSpPr>
        <p:spPr>
          <a:xfrm>
            <a:off x="248512" y="73613"/>
            <a:ext cx="6344728" cy="369332"/>
          </a:xfrm>
          <a:prstGeom prst="rect">
            <a:avLst/>
          </a:prstGeom>
          <a:noFill/>
        </p:spPr>
        <p:txBody>
          <a:bodyPr wrap="square">
            <a:spAutoFit/>
          </a:bodyPr>
          <a:lstStyle/>
          <a:p>
            <a:r>
              <a:rPr lang="en-US" sz="1800" b="1" dirty="0">
                <a:solidFill>
                  <a:schemeClr val="accent2"/>
                </a:solidFill>
              </a:rPr>
              <a:t>Unit 3: Cyber Law and IP Regime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lIns="0" tIns="0" rIns="0" bIns="0" rtlCol="0" anchor="t"/>
          <a:lstStyle/>
          <a:p>
            <a:pPr algn="ctr">
              <a:lnSpc>
                <a:spcPts val="4380"/>
              </a:lnSpc>
              <a:buNone/>
            </a:pPr>
            <a:r>
              <a:rPr lang="en-US" sz="3750" b="1" kern="0" spc="-225" dirty="0">
                <a:solidFill>
                  <a:schemeClr val="accent2"/>
                </a:solidFill>
                <a:latin typeface="Inter" pitchFamily="34" charset="0"/>
                <a:ea typeface="Inter" pitchFamily="34" charset="-122"/>
                <a:cs typeface="Inter" pitchFamily="34" charset="-120"/>
              </a:rPr>
              <a:t>Who Is an "Intermediary"?</a:t>
            </a:r>
            <a:endParaRPr lang="en-US" dirty="0">
              <a:solidFill>
                <a:schemeClr val="accent2"/>
              </a:solidFill>
            </a:endParaRPr>
          </a:p>
        </p:txBody>
      </p:sp>
      <p:sp>
        <p:nvSpPr>
          <p:cNvPr id="3" name="Object 2"/>
          <p:cNvSpPr/>
          <p:nvPr/>
        </p:nvSpPr>
        <p:spPr>
          <a:xfrm>
            <a:off x="1476006" y="1980705"/>
            <a:ext cx="1428393" cy="1428393"/>
          </a:xfrm>
          <a:prstGeom prst="ellipse">
            <a:avLst/>
          </a:prstGeom>
          <a:solidFill>
            <a:srgbClr val="22AAEE"/>
          </a:solidFill>
        </p:spPr>
      </p:sp>
      <p:pic>
        <p:nvPicPr>
          <p:cNvPr id="4" name="Object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97261" y="2477295"/>
            <a:ext cx="590402" cy="476131"/>
          </a:xfrm>
          <a:prstGeom prst="rect">
            <a:avLst/>
          </a:prstGeom>
        </p:spPr>
      </p:pic>
      <p:sp>
        <p:nvSpPr>
          <p:cNvPr id="5" name="Object 4"/>
          <p:cNvSpPr/>
          <p:nvPr/>
        </p:nvSpPr>
        <p:spPr>
          <a:xfrm>
            <a:off x="419947" y="3505316"/>
            <a:ext cx="3540510" cy="533862"/>
          </a:xfrm>
          <a:prstGeom prst="rect">
            <a:avLst/>
          </a:prstGeom>
          <a:noFill/>
        </p:spPr>
        <p:txBody>
          <a:bodyPr wrap="square" lIns="0" tIns="0" rIns="0" bIns="0" rtlCol="0" anchor="t"/>
          <a:lstStyle/>
          <a:p>
            <a:pPr algn="ctr">
              <a:lnSpc>
                <a:spcPts val="2102"/>
              </a:lnSpc>
              <a:buNone/>
            </a:pPr>
            <a:r>
              <a:rPr lang="en-US" sz="1800" b="1" kern="0" spc="-108" dirty="0">
                <a:latin typeface="Inter" pitchFamily="34" charset="0"/>
                <a:ea typeface="Inter" pitchFamily="34" charset="-122"/>
                <a:cs typeface="Inter" pitchFamily="34" charset="-120"/>
              </a:rPr>
              <a:t>Receives, stores, transmits third-party data</a:t>
            </a:r>
            <a:endParaRPr lang="en-US" dirty="0"/>
          </a:p>
        </p:txBody>
      </p:sp>
      <p:sp>
        <p:nvSpPr>
          <p:cNvPr id="6" name="Object 5"/>
          <p:cNvSpPr/>
          <p:nvPr/>
        </p:nvSpPr>
        <p:spPr>
          <a:xfrm>
            <a:off x="419947" y="4116350"/>
            <a:ext cx="3540510" cy="792460"/>
          </a:xfrm>
          <a:prstGeom prst="rect">
            <a:avLst/>
          </a:prstGeom>
          <a:noFill/>
        </p:spPr>
        <p:txBody>
          <a:bodyPr wrap="square" lIns="0" tIns="0" rIns="0" bIns="0" rtlCol="0" anchor="t"/>
          <a:lstStyle/>
          <a:p>
            <a:pPr algn="ctr">
              <a:lnSpc>
                <a:spcPts val="2081"/>
              </a:lnSpc>
              <a:spcBef>
                <a:spcPts val="596"/>
              </a:spcBef>
              <a:buNone/>
            </a:pPr>
            <a:r>
              <a:rPr lang="en-US" sz="1500" kern="0" spc="-30" dirty="0">
                <a:latin typeface="Inter" pitchFamily="34" charset="0"/>
                <a:ea typeface="Inter" pitchFamily="34" charset="-122"/>
                <a:cs typeface="Inter" pitchFamily="34" charset="-120"/>
              </a:rPr>
              <a:t>Any entity that handles user-generated content falls under the definition of an 'intermediary'</a:t>
            </a:r>
            <a:endParaRPr lang="en-US" dirty="0"/>
          </a:p>
        </p:txBody>
      </p:sp>
      <p:sp>
        <p:nvSpPr>
          <p:cNvPr id="7" name="Object 6"/>
          <p:cNvSpPr/>
          <p:nvPr/>
        </p:nvSpPr>
        <p:spPr>
          <a:xfrm>
            <a:off x="5380280" y="1980705"/>
            <a:ext cx="1428393" cy="1428393"/>
          </a:xfrm>
          <a:prstGeom prst="ellipse">
            <a:avLst/>
          </a:prstGeom>
          <a:solidFill>
            <a:srgbClr val="FFD9AD"/>
          </a:solidFill>
        </p:spPr>
      </p:sp>
      <p:pic>
        <p:nvPicPr>
          <p:cNvPr id="8" name="Object 7"/>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76437" y="2376861"/>
            <a:ext cx="638015" cy="638015"/>
          </a:xfrm>
          <a:prstGeom prst="rect">
            <a:avLst/>
          </a:prstGeom>
        </p:spPr>
      </p:pic>
      <p:sp>
        <p:nvSpPr>
          <p:cNvPr id="9" name="Object 8"/>
          <p:cNvSpPr/>
          <p:nvPr/>
        </p:nvSpPr>
        <p:spPr>
          <a:xfrm>
            <a:off x="4334696" y="3505316"/>
            <a:ext cx="3519560" cy="800793"/>
          </a:xfrm>
          <a:prstGeom prst="rect">
            <a:avLst/>
          </a:prstGeom>
          <a:noFill/>
        </p:spPr>
        <p:txBody>
          <a:bodyPr wrap="square" lIns="0" tIns="0" rIns="0" bIns="0" rtlCol="0" anchor="t"/>
          <a:lstStyle/>
          <a:p>
            <a:pPr algn="ctr">
              <a:lnSpc>
                <a:spcPts val="2102"/>
              </a:lnSpc>
              <a:buNone/>
            </a:pPr>
            <a:r>
              <a:rPr lang="en-US" sz="1800" b="1" kern="0" spc="-108" dirty="0">
                <a:latin typeface="Inter" pitchFamily="34" charset="0"/>
                <a:ea typeface="Inter" pitchFamily="34" charset="-122"/>
                <a:cs typeface="Inter" pitchFamily="34" charset="-120"/>
              </a:rPr>
              <a:t>Examples include telecoms, ISPs, clouds, social media, e-commerce, search</a:t>
            </a:r>
            <a:endParaRPr lang="en-US" dirty="0"/>
          </a:p>
        </p:txBody>
      </p:sp>
      <p:sp>
        <p:nvSpPr>
          <p:cNvPr id="10" name="Object 9"/>
          <p:cNvSpPr/>
          <p:nvPr/>
        </p:nvSpPr>
        <p:spPr>
          <a:xfrm>
            <a:off x="4334696" y="4383281"/>
            <a:ext cx="3519560" cy="528307"/>
          </a:xfrm>
          <a:prstGeom prst="rect">
            <a:avLst/>
          </a:prstGeom>
          <a:noFill/>
        </p:spPr>
        <p:txBody>
          <a:bodyPr wrap="square" lIns="0" tIns="0" rIns="0" bIns="0" rtlCol="0" anchor="t"/>
          <a:lstStyle/>
          <a:p>
            <a:pPr algn="ctr">
              <a:lnSpc>
                <a:spcPts val="2081"/>
              </a:lnSpc>
              <a:spcBef>
                <a:spcPts val="596"/>
              </a:spcBef>
              <a:buNone/>
            </a:pPr>
            <a:r>
              <a:rPr lang="en-US" sz="1500" kern="0" spc="-30" dirty="0">
                <a:latin typeface="Inter" pitchFamily="34" charset="0"/>
                <a:ea typeface="Inter" pitchFamily="34" charset="-122"/>
                <a:cs typeface="Inter" pitchFamily="34" charset="-120"/>
              </a:rPr>
              <a:t>Intermediaries cover a wide range of online service providers and platforms</a:t>
            </a:r>
            <a:endParaRPr lang="en-US" dirty="0"/>
          </a:p>
        </p:txBody>
      </p:sp>
      <p:sp>
        <p:nvSpPr>
          <p:cNvPr id="11" name="Object 10"/>
          <p:cNvSpPr/>
          <p:nvPr/>
        </p:nvSpPr>
        <p:spPr>
          <a:xfrm>
            <a:off x="9284553" y="1980705"/>
            <a:ext cx="1428393" cy="1428393"/>
          </a:xfrm>
          <a:prstGeom prst="ellipse">
            <a:avLst/>
          </a:prstGeom>
          <a:solidFill>
            <a:srgbClr val="FEC088"/>
          </a:solidFill>
        </p:spPr>
      </p:sp>
      <p:pic>
        <p:nvPicPr>
          <p:cNvPr id="12" name="Object 11"/>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95681" y="2312740"/>
            <a:ext cx="599925" cy="761810"/>
          </a:xfrm>
          <a:prstGeom prst="rect">
            <a:avLst/>
          </a:prstGeom>
        </p:spPr>
      </p:pic>
      <p:sp>
        <p:nvSpPr>
          <p:cNvPr id="13" name="Object 12"/>
          <p:cNvSpPr/>
          <p:nvPr/>
        </p:nvSpPr>
        <p:spPr>
          <a:xfrm>
            <a:off x="8265157" y="3505316"/>
            <a:ext cx="3467185" cy="800793"/>
          </a:xfrm>
          <a:prstGeom prst="rect">
            <a:avLst/>
          </a:prstGeom>
          <a:noFill/>
        </p:spPr>
        <p:txBody>
          <a:bodyPr wrap="square" lIns="0" tIns="0" rIns="0" bIns="0" rtlCol="0" anchor="t"/>
          <a:lstStyle/>
          <a:p>
            <a:pPr algn="ctr">
              <a:lnSpc>
                <a:spcPts val="2102"/>
              </a:lnSpc>
              <a:buNone/>
            </a:pPr>
            <a:r>
              <a:rPr lang="en-US" sz="1800" b="1" kern="0" spc="-108" dirty="0">
                <a:latin typeface="Inter" pitchFamily="34" charset="0"/>
                <a:ea typeface="Inter" pitchFamily="34" charset="-122"/>
                <a:cs typeface="Inter" pitchFamily="34" charset="-120"/>
              </a:rPr>
              <a:t>Significant Social-Media Intermediary (SSMI) threshold: &gt; 5 million users (2021 Rules)</a:t>
            </a:r>
            <a:endParaRPr lang="en-US" dirty="0"/>
          </a:p>
        </p:txBody>
      </p:sp>
      <p:sp>
        <p:nvSpPr>
          <p:cNvPr id="14" name="Object 13"/>
          <p:cNvSpPr/>
          <p:nvPr/>
        </p:nvSpPr>
        <p:spPr>
          <a:xfrm>
            <a:off x="8265157" y="4383281"/>
            <a:ext cx="3467185" cy="528307"/>
          </a:xfrm>
          <a:prstGeom prst="rect">
            <a:avLst/>
          </a:prstGeom>
          <a:noFill/>
        </p:spPr>
        <p:txBody>
          <a:bodyPr wrap="square" lIns="0" tIns="0" rIns="0" bIns="0" rtlCol="0" anchor="t"/>
          <a:lstStyle/>
          <a:p>
            <a:pPr algn="ctr">
              <a:lnSpc>
                <a:spcPts val="2081"/>
              </a:lnSpc>
              <a:spcBef>
                <a:spcPts val="596"/>
              </a:spcBef>
              <a:buNone/>
            </a:pPr>
            <a:r>
              <a:rPr lang="en-US" sz="1500" kern="0" spc="-30" dirty="0">
                <a:latin typeface="Inter" pitchFamily="34" charset="0"/>
                <a:ea typeface="Inter" pitchFamily="34" charset="-122"/>
                <a:cs typeface="Inter" pitchFamily="34" charset="-120"/>
              </a:rPr>
              <a:t>Platforms with a large user base have additional compliance obligations</a:t>
            </a:r>
            <a:endParaRPr lang="en-US" dirty="0"/>
          </a:p>
        </p:txBody>
      </p:sp>
      <p:sp>
        <p:nvSpPr>
          <p:cNvPr id="15" name="Object 14"/>
          <p:cNvSpPr/>
          <p:nvPr/>
        </p:nvSpPr>
        <p:spPr>
          <a:xfrm>
            <a:off x="0" y="5713571"/>
            <a:ext cx="12188952" cy="1142714"/>
          </a:xfrm>
          <a:prstGeom prst="rect">
            <a:avLst/>
          </a:prstGeom>
          <a:solidFill>
            <a:srgbClr val="FD864D"/>
          </a:solidFill>
        </p:spPr>
      </p:sp>
      <p:sp>
        <p:nvSpPr>
          <p:cNvPr id="16" name="Object 15"/>
          <p:cNvSpPr/>
          <p:nvPr/>
        </p:nvSpPr>
        <p:spPr>
          <a:xfrm>
            <a:off x="2093072" y="5961457"/>
            <a:ext cx="8002809" cy="650514"/>
          </a:xfrm>
          <a:prstGeom prst="rect">
            <a:avLst/>
          </a:prstGeom>
          <a:noFill/>
        </p:spPr>
        <p:txBody>
          <a:bodyPr wrap="square" lIns="0" tIns="0" rIns="0" bIns="0" rtlCol="0" anchor="ctr"/>
          <a:lstStyle/>
          <a:p>
            <a:pPr algn="ctr">
              <a:lnSpc>
                <a:spcPts val="1709"/>
              </a:lnSpc>
              <a:buNone/>
            </a:pPr>
            <a:r>
              <a:rPr lang="en-US" sz="1463" b="1" kern="0" spc="-88" dirty="0">
                <a:latin typeface="Inter" pitchFamily="34" charset="0"/>
                <a:ea typeface="Inter" pitchFamily="34" charset="-122"/>
                <a:cs typeface="Inter" pitchFamily="34" charset="-120"/>
              </a:rPr>
              <a:t>The definition of an 'intermediary' is broad, encompassing any entity that handles third-party data. Platforms must understand their classification and the corresponding legal obligations to ensure compliance.</a:t>
            </a:r>
            <a:endParaRPr lang="en-US" dirty="0"/>
          </a:p>
        </p:txBody>
      </p:sp>
      <p:pic>
        <p:nvPicPr>
          <p:cNvPr id="17" name="Picture 16">
            <a:extLst>
              <a:ext uri="{FF2B5EF4-FFF2-40B4-BE49-F238E27FC236}">
                <a16:creationId xmlns:a16="http://schemas.microsoft.com/office/drawing/2014/main" id="{55F5AD91-C952-4C6F-D08D-FA6D9C20E4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33911" y="12739"/>
            <a:ext cx="1263342" cy="1266119"/>
          </a:xfrm>
          <a:prstGeom prst="rect">
            <a:avLst/>
          </a:prstGeom>
        </p:spPr>
      </p:pic>
      <p:sp>
        <p:nvSpPr>
          <p:cNvPr id="18" name="TextBox 17">
            <a:extLst>
              <a:ext uri="{FF2B5EF4-FFF2-40B4-BE49-F238E27FC236}">
                <a16:creationId xmlns:a16="http://schemas.microsoft.com/office/drawing/2014/main" id="{01972284-82F7-7A6F-419B-14406F650C12}"/>
              </a:ext>
            </a:extLst>
          </p:cNvPr>
          <p:cNvSpPr txBox="1"/>
          <p:nvPr/>
        </p:nvSpPr>
        <p:spPr>
          <a:xfrm>
            <a:off x="248512" y="73613"/>
            <a:ext cx="6344728" cy="369332"/>
          </a:xfrm>
          <a:prstGeom prst="rect">
            <a:avLst/>
          </a:prstGeom>
          <a:noFill/>
        </p:spPr>
        <p:txBody>
          <a:bodyPr wrap="square">
            <a:spAutoFit/>
          </a:bodyPr>
          <a:lstStyle/>
          <a:p>
            <a:r>
              <a:rPr lang="en-US" sz="1800" b="1" dirty="0">
                <a:solidFill>
                  <a:schemeClr val="accent2"/>
                </a:solidFill>
              </a:rPr>
              <a:t>Unit 3: Cyber Law and IP Regime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lIns="0" tIns="0" rIns="0" bIns="0" rtlCol="0" anchor="t"/>
          <a:lstStyle/>
          <a:p>
            <a:pPr algn="ctr">
              <a:lnSpc>
                <a:spcPts val="4380"/>
              </a:lnSpc>
              <a:buNone/>
            </a:pPr>
            <a:r>
              <a:rPr lang="en-US" sz="3750" b="1" kern="0" spc="-225" dirty="0">
                <a:solidFill>
                  <a:schemeClr val="accent2"/>
                </a:solidFill>
                <a:latin typeface="Inter" pitchFamily="34" charset="0"/>
                <a:ea typeface="Inter" pitchFamily="34" charset="-122"/>
                <a:cs typeface="Inter" pitchFamily="34" charset="-120"/>
              </a:rPr>
              <a:t>S 79 Safe-Harbour Essentials</a:t>
            </a:r>
            <a:endParaRPr lang="en-US" dirty="0">
              <a:solidFill>
                <a:schemeClr val="accent2"/>
              </a:solidFill>
            </a:endParaRPr>
          </a:p>
        </p:txBody>
      </p:sp>
      <p:sp>
        <p:nvSpPr>
          <p:cNvPr id="3" name="Object 2"/>
          <p:cNvSpPr/>
          <p:nvPr/>
        </p:nvSpPr>
        <p:spPr>
          <a:xfrm>
            <a:off x="1476006" y="2207105"/>
            <a:ext cx="1428393" cy="1428393"/>
          </a:xfrm>
          <a:prstGeom prst="ellipse">
            <a:avLst/>
          </a:prstGeom>
          <a:solidFill>
            <a:srgbClr val="22AAEE"/>
          </a:solidFill>
        </p:spPr>
      </p:sp>
      <p:pic>
        <p:nvPicPr>
          <p:cNvPr id="4" name="Object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13582" y="2527893"/>
            <a:ext cx="742764" cy="790377"/>
          </a:xfrm>
          <a:prstGeom prst="rect">
            <a:avLst/>
          </a:prstGeom>
        </p:spPr>
      </p:pic>
      <p:sp>
        <p:nvSpPr>
          <p:cNvPr id="5" name="Object 4"/>
          <p:cNvSpPr/>
          <p:nvPr/>
        </p:nvSpPr>
        <p:spPr>
          <a:xfrm>
            <a:off x="508984" y="3731716"/>
            <a:ext cx="3362437" cy="266931"/>
          </a:xfrm>
          <a:prstGeom prst="rect">
            <a:avLst/>
          </a:prstGeom>
          <a:noFill/>
        </p:spPr>
        <p:txBody>
          <a:bodyPr wrap="square" lIns="0" tIns="0" rIns="0" bIns="0" rtlCol="0" anchor="t"/>
          <a:lstStyle/>
          <a:p>
            <a:pPr algn="ctr">
              <a:lnSpc>
                <a:spcPts val="2102"/>
              </a:lnSpc>
              <a:buNone/>
            </a:pPr>
            <a:r>
              <a:rPr lang="en-US" sz="1800" b="1" kern="0" spc="-108" dirty="0">
                <a:latin typeface="Inter" pitchFamily="34" charset="0"/>
                <a:ea typeface="Inter" pitchFamily="34" charset="-122"/>
                <a:cs typeface="Inter" pitchFamily="34" charset="-120"/>
              </a:rPr>
              <a:t>Passive conduit</a:t>
            </a:r>
            <a:endParaRPr lang="en-US" dirty="0"/>
          </a:p>
        </p:txBody>
      </p:sp>
      <p:sp>
        <p:nvSpPr>
          <p:cNvPr id="6" name="Object 5"/>
          <p:cNvSpPr/>
          <p:nvPr/>
        </p:nvSpPr>
        <p:spPr>
          <a:xfrm>
            <a:off x="508984" y="4075820"/>
            <a:ext cx="3362437" cy="528307"/>
          </a:xfrm>
          <a:prstGeom prst="rect">
            <a:avLst/>
          </a:prstGeom>
          <a:noFill/>
        </p:spPr>
        <p:txBody>
          <a:bodyPr wrap="square" lIns="0" tIns="0" rIns="0" bIns="0" rtlCol="0" anchor="t"/>
          <a:lstStyle/>
          <a:p>
            <a:pPr algn="ctr">
              <a:lnSpc>
                <a:spcPts val="2081"/>
              </a:lnSpc>
              <a:spcBef>
                <a:spcPts val="596"/>
              </a:spcBef>
              <a:buNone/>
            </a:pPr>
            <a:r>
              <a:rPr lang="en-US" sz="1500" kern="0" spc="-30" dirty="0">
                <a:latin typeface="Inter" pitchFamily="34" charset="0"/>
                <a:ea typeface="Inter" pitchFamily="34" charset="-122"/>
                <a:cs typeface="Inter" pitchFamily="34" charset="-120"/>
              </a:rPr>
              <a:t>No initiation, no receiver selection, no content edit</a:t>
            </a:r>
            <a:endParaRPr lang="en-US" dirty="0"/>
          </a:p>
        </p:txBody>
      </p:sp>
      <p:sp>
        <p:nvSpPr>
          <p:cNvPr id="7" name="Object 6"/>
          <p:cNvSpPr/>
          <p:nvPr/>
        </p:nvSpPr>
        <p:spPr>
          <a:xfrm>
            <a:off x="5380280" y="2207105"/>
            <a:ext cx="1428393" cy="1428393"/>
          </a:xfrm>
          <a:prstGeom prst="ellipse">
            <a:avLst/>
          </a:prstGeom>
          <a:solidFill>
            <a:srgbClr val="FFD9AD"/>
          </a:solidFill>
        </p:spPr>
      </p:sp>
      <p:pic>
        <p:nvPicPr>
          <p:cNvPr id="8" name="Object 7"/>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60131" y="2611593"/>
            <a:ext cx="485654" cy="618970"/>
          </a:xfrm>
          <a:prstGeom prst="rect">
            <a:avLst/>
          </a:prstGeom>
        </p:spPr>
      </p:pic>
      <p:sp>
        <p:nvSpPr>
          <p:cNvPr id="9" name="Object 8"/>
          <p:cNvSpPr/>
          <p:nvPr/>
        </p:nvSpPr>
        <p:spPr>
          <a:xfrm>
            <a:off x="4722267" y="3731716"/>
            <a:ext cx="2744419" cy="266931"/>
          </a:xfrm>
          <a:prstGeom prst="rect">
            <a:avLst/>
          </a:prstGeom>
          <a:noFill/>
        </p:spPr>
        <p:txBody>
          <a:bodyPr wrap="square" lIns="0" tIns="0" rIns="0" bIns="0" rtlCol="0" anchor="t"/>
          <a:lstStyle/>
          <a:p>
            <a:pPr algn="ctr">
              <a:lnSpc>
                <a:spcPts val="2102"/>
              </a:lnSpc>
              <a:buNone/>
            </a:pPr>
            <a:r>
              <a:rPr lang="en-US" sz="1800" b="1" kern="0" spc="-108" dirty="0">
                <a:latin typeface="Inter" pitchFamily="34" charset="0"/>
                <a:ea typeface="Inter" pitchFamily="34" charset="-122"/>
                <a:cs typeface="Inter" pitchFamily="34" charset="-120"/>
              </a:rPr>
              <a:t>Observe due diligence</a:t>
            </a:r>
            <a:endParaRPr lang="en-US" dirty="0"/>
          </a:p>
        </p:txBody>
      </p:sp>
      <p:sp>
        <p:nvSpPr>
          <p:cNvPr id="10" name="Object 9"/>
          <p:cNvSpPr/>
          <p:nvPr/>
        </p:nvSpPr>
        <p:spPr>
          <a:xfrm>
            <a:off x="4722267" y="4075820"/>
            <a:ext cx="2744419" cy="264153"/>
          </a:xfrm>
          <a:prstGeom prst="rect">
            <a:avLst/>
          </a:prstGeom>
          <a:noFill/>
        </p:spPr>
        <p:txBody>
          <a:bodyPr wrap="square" lIns="0" tIns="0" rIns="0" bIns="0" rtlCol="0" anchor="t"/>
          <a:lstStyle/>
          <a:p>
            <a:pPr algn="ctr">
              <a:lnSpc>
                <a:spcPts val="2081"/>
              </a:lnSpc>
              <a:spcBef>
                <a:spcPts val="596"/>
              </a:spcBef>
              <a:buNone/>
            </a:pPr>
            <a:r>
              <a:rPr lang="en-US" sz="1500" kern="0" spc="-30" dirty="0">
                <a:latin typeface="Inter" pitchFamily="34" charset="0"/>
                <a:ea typeface="Inter" pitchFamily="34" charset="-122"/>
                <a:cs typeface="Inter" pitchFamily="34" charset="-120"/>
              </a:rPr>
              <a:t>Follow Government guidelines</a:t>
            </a:r>
            <a:endParaRPr lang="en-US" dirty="0"/>
          </a:p>
        </p:txBody>
      </p:sp>
      <p:sp>
        <p:nvSpPr>
          <p:cNvPr id="11" name="Object 10"/>
          <p:cNvSpPr/>
          <p:nvPr/>
        </p:nvSpPr>
        <p:spPr>
          <a:xfrm>
            <a:off x="9284553" y="2207105"/>
            <a:ext cx="1428393" cy="1428393"/>
          </a:xfrm>
          <a:prstGeom prst="ellipse">
            <a:avLst/>
          </a:prstGeom>
          <a:solidFill>
            <a:srgbClr val="FEC088"/>
          </a:solidFill>
        </p:spPr>
      </p:sp>
      <p:pic>
        <p:nvPicPr>
          <p:cNvPr id="12" name="Object 11"/>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56471" y="2603223"/>
            <a:ext cx="285679" cy="638015"/>
          </a:xfrm>
          <a:prstGeom prst="rect">
            <a:avLst/>
          </a:prstGeom>
        </p:spPr>
      </p:pic>
      <p:sp>
        <p:nvSpPr>
          <p:cNvPr id="13" name="Object 12"/>
          <p:cNvSpPr/>
          <p:nvPr/>
        </p:nvSpPr>
        <p:spPr>
          <a:xfrm>
            <a:off x="8364668" y="3731716"/>
            <a:ext cx="3268163" cy="266931"/>
          </a:xfrm>
          <a:prstGeom prst="rect">
            <a:avLst/>
          </a:prstGeom>
          <a:noFill/>
        </p:spPr>
        <p:txBody>
          <a:bodyPr wrap="square" lIns="0" tIns="0" rIns="0" bIns="0" rtlCol="0" anchor="t"/>
          <a:lstStyle/>
          <a:p>
            <a:pPr algn="ctr">
              <a:lnSpc>
                <a:spcPts val="2102"/>
              </a:lnSpc>
              <a:buNone/>
            </a:pPr>
            <a:r>
              <a:rPr lang="en-US" sz="1800" b="1" kern="0" spc="-108" dirty="0">
                <a:latin typeface="Inter" pitchFamily="34" charset="0"/>
                <a:ea typeface="Inter" pitchFamily="34" charset="-122"/>
                <a:cs typeface="Inter" pitchFamily="34" charset="-120"/>
              </a:rPr>
              <a:t>Immunity void</a:t>
            </a:r>
            <a:endParaRPr lang="en-US" dirty="0"/>
          </a:p>
        </p:txBody>
      </p:sp>
      <p:sp>
        <p:nvSpPr>
          <p:cNvPr id="14" name="Object 13"/>
          <p:cNvSpPr/>
          <p:nvPr/>
        </p:nvSpPr>
        <p:spPr>
          <a:xfrm>
            <a:off x="8364668" y="4075820"/>
            <a:ext cx="3268163" cy="528307"/>
          </a:xfrm>
          <a:prstGeom prst="rect">
            <a:avLst/>
          </a:prstGeom>
          <a:noFill/>
        </p:spPr>
        <p:txBody>
          <a:bodyPr wrap="square" lIns="0" tIns="0" rIns="0" bIns="0" rtlCol="0" anchor="t"/>
          <a:lstStyle/>
          <a:p>
            <a:pPr algn="ctr">
              <a:lnSpc>
                <a:spcPts val="2081"/>
              </a:lnSpc>
              <a:spcBef>
                <a:spcPts val="596"/>
              </a:spcBef>
              <a:buNone/>
            </a:pPr>
            <a:r>
              <a:rPr lang="en-US" sz="1500" kern="0" spc="-30" dirty="0">
                <a:latin typeface="Inter" pitchFamily="34" charset="0"/>
                <a:ea typeface="Inter" pitchFamily="34" charset="-122"/>
                <a:cs typeface="Inter" pitchFamily="34" charset="-120"/>
              </a:rPr>
              <a:t>If platform "conspires, abets or aids" unlawful acts</a:t>
            </a:r>
            <a:endParaRPr lang="en-US" dirty="0"/>
          </a:p>
        </p:txBody>
      </p:sp>
      <p:sp>
        <p:nvSpPr>
          <p:cNvPr id="15" name="Object 14"/>
          <p:cNvSpPr/>
          <p:nvPr/>
        </p:nvSpPr>
        <p:spPr>
          <a:xfrm>
            <a:off x="0" y="5713571"/>
            <a:ext cx="12188952" cy="1142714"/>
          </a:xfrm>
          <a:prstGeom prst="rect">
            <a:avLst/>
          </a:prstGeom>
          <a:solidFill>
            <a:srgbClr val="FFD9AD"/>
          </a:solidFill>
        </p:spPr>
      </p:sp>
      <p:sp>
        <p:nvSpPr>
          <p:cNvPr id="16" name="Object 15"/>
          <p:cNvSpPr/>
          <p:nvPr/>
        </p:nvSpPr>
        <p:spPr>
          <a:xfrm>
            <a:off x="1323168" y="5950546"/>
            <a:ext cx="9542616" cy="667178"/>
          </a:xfrm>
          <a:prstGeom prst="rect">
            <a:avLst/>
          </a:prstGeom>
          <a:noFill/>
        </p:spPr>
        <p:txBody>
          <a:bodyPr wrap="square" lIns="0" tIns="0" rIns="0" bIns="0" rtlCol="0" anchor="ctr"/>
          <a:lstStyle/>
          <a:p>
            <a:pPr algn="ctr">
              <a:lnSpc>
                <a:spcPts val="2628"/>
              </a:lnSpc>
              <a:buNone/>
            </a:pPr>
            <a:r>
              <a:rPr lang="en-US" sz="2250" b="1" kern="0" spc="-135" dirty="0">
                <a:latin typeface="Inter" pitchFamily="34" charset="0"/>
                <a:ea typeface="Inter" pitchFamily="34" charset="-122"/>
                <a:cs typeface="Inter" pitchFamily="34" charset="-120"/>
              </a:rPr>
              <a:t>To maintain safe-harbor protection, platforms must act as a passive conduit, observe due diligence, and refrain from aiding or abetting unlawful activities.</a:t>
            </a:r>
            <a:endParaRPr lang="en-US" dirty="0"/>
          </a:p>
        </p:txBody>
      </p:sp>
      <p:pic>
        <p:nvPicPr>
          <p:cNvPr id="17" name="Picture 16">
            <a:extLst>
              <a:ext uri="{FF2B5EF4-FFF2-40B4-BE49-F238E27FC236}">
                <a16:creationId xmlns:a16="http://schemas.microsoft.com/office/drawing/2014/main" id="{9FB94968-84E2-830F-6B09-69EA4B8E0B4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33911" y="12739"/>
            <a:ext cx="1263342" cy="1266119"/>
          </a:xfrm>
          <a:prstGeom prst="rect">
            <a:avLst/>
          </a:prstGeom>
        </p:spPr>
      </p:pic>
      <p:sp>
        <p:nvSpPr>
          <p:cNvPr id="18" name="TextBox 17">
            <a:extLst>
              <a:ext uri="{FF2B5EF4-FFF2-40B4-BE49-F238E27FC236}">
                <a16:creationId xmlns:a16="http://schemas.microsoft.com/office/drawing/2014/main" id="{A748BF3F-0644-646C-45FA-6E7071A78911}"/>
              </a:ext>
            </a:extLst>
          </p:cNvPr>
          <p:cNvSpPr txBox="1"/>
          <p:nvPr/>
        </p:nvSpPr>
        <p:spPr>
          <a:xfrm>
            <a:off x="248512" y="73613"/>
            <a:ext cx="6344728" cy="369332"/>
          </a:xfrm>
          <a:prstGeom prst="rect">
            <a:avLst/>
          </a:prstGeom>
          <a:noFill/>
        </p:spPr>
        <p:txBody>
          <a:bodyPr wrap="square">
            <a:spAutoFit/>
          </a:bodyPr>
          <a:lstStyle/>
          <a:p>
            <a:r>
              <a:rPr lang="en-US" sz="1800" b="1" dirty="0">
                <a:solidFill>
                  <a:schemeClr val="accent2"/>
                </a:solidFill>
              </a:rPr>
              <a:t>Unit 3: Cyber Law and IP Regime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lIns="0" tIns="0" rIns="0" bIns="0" rtlCol="0" anchor="t"/>
          <a:lstStyle/>
          <a:p>
            <a:pPr algn="ctr">
              <a:lnSpc>
                <a:spcPts val="4380"/>
              </a:lnSpc>
              <a:buNone/>
            </a:pPr>
            <a:r>
              <a:rPr lang="en-US" sz="3750" b="1" kern="0" spc="-225" dirty="0">
                <a:solidFill>
                  <a:schemeClr val="accent2"/>
                </a:solidFill>
                <a:latin typeface="Inter" pitchFamily="34" charset="0"/>
                <a:ea typeface="Inter" pitchFamily="34" charset="-122"/>
                <a:cs typeface="Inter" pitchFamily="34" charset="-120"/>
              </a:rPr>
              <a:t>Losing Safe-Harbour</a:t>
            </a:r>
            <a:endParaRPr lang="en-US" dirty="0">
              <a:solidFill>
                <a:schemeClr val="accent2"/>
              </a:solidFill>
            </a:endParaRPr>
          </a:p>
        </p:txBody>
      </p:sp>
      <p:sp>
        <p:nvSpPr>
          <p:cNvPr id="3" name="Object 2"/>
          <p:cNvSpPr/>
          <p:nvPr/>
        </p:nvSpPr>
        <p:spPr>
          <a:xfrm>
            <a:off x="1476006" y="1847388"/>
            <a:ext cx="1428393" cy="1428393"/>
          </a:xfrm>
          <a:prstGeom prst="ellipse">
            <a:avLst/>
          </a:prstGeom>
          <a:solidFill>
            <a:srgbClr val="22AAEE"/>
          </a:solidFill>
        </p:spPr>
      </p:sp>
      <p:pic>
        <p:nvPicPr>
          <p:cNvPr id="4" name="Object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96840" y="2184951"/>
            <a:ext cx="790377" cy="761810"/>
          </a:xfrm>
          <a:prstGeom prst="rect">
            <a:avLst/>
          </a:prstGeom>
        </p:spPr>
      </p:pic>
      <p:sp>
        <p:nvSpPr>
          <p:cNvPr id="5" name="Object 4"/>
          <p:cNvSpPr/>
          <p:nvPr/>
        </p:nvSpPr>
        <p:spPr>
          <a:xfrm>
            <a:off x="378048" y="3371999"/>
            <a:ext cx="3624309" cy="266931"/>
          </a:xfrm>
          <a:prstGeom prst="rect">
            <a:avLst/>
          </a:prstGeom>
          <a:noFill/>
        </p:spPr>
        <p:txBody>
          <a:bodyPr wrap="square" lIns="0" tIns="0" rIns="0" bIns="0" rtlCol="0" anchor="t"/>
          <a:lstStyle/>
          <a:p>
            <a:pPr algn="ctr">
              <a:lnSpc>
                <a:spcPts val="2102"/>
              </a:lnSpc>
              <a:buNone/>
            </a:pPr>
            <a:r>
              <a:rPr lang="en-US" sz="1800" b="1" kern="0" spc="-108" dirty="0">
                <a:latin typeface="Inter" pitchFamily="34" charset="0"/>
                <a:ea typeface="Inter" pitchFamily="34" charset="-122"/>
                <a:cs typeface="Inter" pitchFamily="34" charset="-120"/>
              </a:rPr>
              <a:t>Actual knowledge &amp; failure to act</a:t>
            </a:r>
            <a:endParaRPr lang="en-US" dirty="0"/>
          </a:p>
        </p:txBody>
      </p:sp>
      <p:sp>
        <p:nvSpPr>
          <p:cNvPr id="6" name="Object 5"/>
          <p:cNvSpPr/>
          <p:nvPr/>
        </p:nvSpPr>
        <p:spPr>
          <a:xfrm>
            <a:off x="378048" y="3716103"/>
            <a:ext cx="3624309" cy="1056614"/>
          </a:xfrm>
          <a:prstGeom prst="rect">
            <a:avLst/>
          </a:prstGeom>
          <a:noFill/>
        </p:spPr>
        <p:txBody>
          <a:bodyPr wrap="square" lIns="0" tIns="0" rIns="0" bIns="0" rtlCol="0" anchor="t"/>
          <a:lstStyle/>
          <a:p>
            <a:pPr algn="ctr">
              <a:lnSpc>
                <a:spcPts val="2081"/>
              </a:lnSpc>
              <a:spcBef>
                <a:spcPts val="596"/>
              </a:spcBef>
              <a:buNone/>
            </a:pPr>
            <a:r>
              <a:rPr lang="en-US" sz="1500" kern="0" spc="-30" dirty="0">
                <a:latin typeface="Inter" pitchFamily="34" charset="0"/>
                <a:ea typeface="Inter" pitchFamily="34" charset="-122"/>
                <a:cs typeface="Inter" pitchFamily="34" charset="-120"/>
              </a:rPr>
              <a:t>Platforms lose safe-harbor immunity if they have actual knowledge of unlawful content and fail to take action to remove or disable it.</a:t>
            </a:r>
            <a:endParaRPr lang="en-US" dirty="0"/>
          </a:p>
        </p:txBody>
      </p:sp>
      <p:sp>
        <p:nvSpPr>
          <p:cNvPr id="7" name="Object 6"/>
          <p:cNvSpPr/>
          <p:nvPr/>
        </p:nvSpPr>
        <p:spPr>
          <a:xfrm>
            <a:off x="5380280" y="1847388"/>
            <a:ext cx="1428393" cy="1428393"/>
          </a:xfrm>
          <a:prstGeom prst="ellipse">
            <a:avLst/>
          </a:prstGeom>
          <a:solidFill>
            <a:srgbClr val="FFD9AD"/>
          </a:solidFill>
        </p:spPr>
      </p:sp>
      <p:pic>
        <p:nvPicPr>
          <p:cNvPr id="8" name="Object 7"/>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04622" y="2248781"/>
            <a:ext cx="618970" cy="590402"/>
          </a:xfrm>
          <a:prstGeom prst="rect">
            <a:avLst/>
          </a:prstGeom>
        </p:spPr>
      </p:pic>
      <p:sp>
        <p:nvSpPr>
          <p:cNvPr id="9" name="Object 8"/>
          <p:cNvSpPr/>
          <p:nvPr/>
        </p:nvSpPr>
        <p:spPr>
          <a:xfrm>
            <a:off x="4235185" y="3371999"/>
            <a:ext cx="3718583" cy="533862"/>
          </a:xfrm>
          <a:prstGeom prst="rect">
            <a:avLst/>
          </a:prstGeom>
          <a:noFill/>
        </p:spPr>
        <p:txBody>
          <a:bodyPr wrap="square" lIns="0" tIns="0" rIns="0" bIns="0" rtlCol="0" anchor="t"/>
          <a:lstStyle/>
          <a:p>
            <a:pPr algn="ctr">
              <a:lnSpc>
                <a:spcPts val="2102"/>
              </a:lnSpc>
              <a:buNone/>
            </a:pPr>
            <a:r>
              <a:rPr lang="en-US" sz="1800" b="1" kern="0" spc="-108" dirty="0">
                <a:latin typeface="Inter" pitchFamily="34" charset="0"/>
                <a:ea typeface="Inter" pitchFamily="34" charset="-122"/>
                <a:cs typeface="Inter" pitchFamily="34" charset="-120"/>
              </a:rPr>
              <a:t>Active monetization or algorithmic amplification</a:t>
            </a:r>
            <a:endParaRPr lang="en-US" dirty="0"/>
          </a:p>
        </p:txBody>
      </p:sp>
      <p:sp>
        <p:nvSpPr>
          <p:cNvPr id="10" name="Object 9"/>
          <p:cNvSpPr/>
          <p:nvPr/>
        </p:nvSpPr>
        <p:spPr>
          <a:xfrm>
            <a:off x="4235185" y="3983034"/>
            <a:ext cx="3718583" cy="1056614"/>
          </a:xfrm>
          <a:prstGeom prst="rect">
            <a:avLst/>
          </a:prstGeom>
          <a:noFill/>
        </p:spPr>
        <p:txBody>
          <a:bodyPr wrap="square" lIns="0" tIns="0" rIns="0" bIns="0" rtlCol="0" anchor="t"/>
          <a:lstStyle/>
          <a:p>
            <a:pPr algn="ctr">
              <a:lnSpc>
                <a:spcPts val="2081"/>
              </a:lnSpc>
              <a:spcBef>
                <a:spcPts val="596"/>
              </a:spcBef>
              <a:buNone/>
            </a:pPr>
            <a:r>
              <a:rPr lang="en-US" sz="1500" kern="0" spc="-30" dirty="0">
                <a:latin typeface="Inter" pitchFamily="34" charset="0"/>
                <a:ea typeface="Inter" pitchFamily="34" charset="-122"/>
                <a:cs typeface="Inter" pitchFamily="34" charset="-120"/>
              </a:rPr>
              <a:t>Platforms that actively monetize or algorithmically amplify illegal content can be held liable, even if they didn't create the content themselves.</a:t>
            </a:r>
            <a:endParaRPr lang="en-US" dirty="0"/>
          </a:p>
        </p:txBody>
      </p:sp>
      <p:sp>
        <p:nvSpPr>
          <p:cNvPr id="11" name="Object 10"/>
          <p:cNvSpPr/>
          <p:nvPr/>
        </p:nvSpPr>
        <p:spPr>
          <a:xfrm>
            <a:off x="9284553" y="1847388"/>
            <a:ext cx="1428393" cy="1428393"/>
          </a:xfrm>
          <a:prstGeom prst="ellipse">
            <a:avLst/>
          </a:prstGeom>
          <a:solidFill>
            <a:srgbClr val="FEC088"/>
          </a:solidFill>
        </p:spPr>
      </p:sp>
      <p:pic>
        <p:nvPicPr>
          <p:cNvPr id="12" name="Object 11"/>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13760" y="2268653"/>
            <a:ext cx="771332" cy="590402"/>
          </a:xfrm>
          <a:prstGeom prst="rect">
            <a:avLst/>
          </a:prstGeom>
        </p:spPr>
      </p:pic>
      <p:sp>
        <p:nvSpPr>
          <p:cNvPr id="13" name="Object 12"/>
          <p:cNvSpPr/>
          <p:nvPr/>
        </p:nvSpPr>
        <p:spPr>
          <a:xfrm>
            <a:off x="8149933" y="3371999"/>
            <a:ext cx="3697633" cy="533862"/>
          </a:xfrm>
          <a:prstGeom prst="rect">
            <a:avLst/>
          </a:prstGeom>
          <a:noFill/>
        </p:spPr>
        <p:txBody>
          <a:bodyPr wrap="square" lIns="0" tIns="0" rIns="0" bIns="0" rtlCol="0" anchor="t"/>
          <a:lstStyle/>
          <a:p>
            <a:pPr algn="ctr">
              <a:lnSpc>
                <a:spcPts val="2102"/>
              </a:lnSpc>
              <a:buNone/>
            </a:pPr>
            <a:r>
              <a:rPr lang="en-US" sz="1800" b="1" kern="0" spc="-108" dirty="0">
                <a:latin typeface="Inter" pitchFamily="34" charset="0"/>
                <a:ea typeface="Inter" pitchFamily="34" charset="-122"/>
                <a:cs typeface="Inter" pitchFamily="34" charset="-120"/>
              </a:rPr>
              <a:t>Repeat copyright or trademark notices ignored</a:t>
            </a:r>
            <a:endParaRPr lang="en-US" dirty="0"/>
          </a:p>
        </p:txBody>
      </p:sp>
      <p:sp>
        <p:nvSpPr>
          <p:cNvPr id="14" name="Object 13"/>
          <p:cNvSpPr/>
          <p:nvPr/>
        </p:nvSpPr>
        <p:spPr>
          <a:xfrm>
            <a:off x="8149933" y="3983034"/>
            <a:ext cx="3697633" cy="1056614"/>
          </a:xfrm>
          <a:prstGeom prst="rect">
            <a:avLst/>
          </a:prstGeom>
          <a:noFill/>
        </p:spPr>
        <p:txBody>
          <a:bodyPr wrap="square" lIns="0" tIns="0" rIns="0" bIns="0" rtlCol="0" anchor="t"/>
          <a:lstStyle/>
          <a:p>
            <a:pPr algn="ctr">
              <a:lnSpc>
                <a:spcPts val="2081"/>
              </a:lnSpc>
              <a:spcBef>
                <a:spcPts val="596"/>
              </a:spcBef>
              <a:buNone/>
            </a:pPr>
            <a:r>
              <a:rPr lang="en-US" sz="1500" kern="0" spc="-30" dirty="0">
                <a:latin typeface="Inter" pitchFamily="34" charset="0"/>
                <a:ea typeface="Inter" pitchFamily="34" charset="-122"/>
                <a:cs typeface="Inter" pitchFamily="34" charset="-120"/>
              </a:rPr>
              <a:t>Platforms must respond to repeated notices of copyright or trademark infringement, or else they risk losing their safe-harbor protection.</a:t>
            </a:r>
            <a:endParaRPr lang="en-US" dirty="0"/>
          </a:p>
        </p:txBody>
      </p:sp>
      <p:sp>
        <p:nvSpPr>
          <p:cNvPr id="15" name="Object 14"/>
          <p:cNvSpPr/>
          <p:nvPr/>
        </p:nvSpPr>
        <p:spPr>
          <a:xfrm>
            <a:off x="0" y="5713571"/>
            <a:ext cx="12188952" cy="1142714"/>
          </a:xfrm>
          <a:prstGeom prst="rect">
            <a:avLst/>
          </a:prstGeom>
          <a:solidFill>
            <a:srgbClr val="FFD9AD"/>
          </a:solidFill>
        </p:spPr>
      </p:sp>
      <p:sp>
        <p:nvSpPr>
          <p:cNvPr id="16" name="Object 15"/>
          <p:cNvSpPr/>
          <p:nvPr/>
        </p:nvSpPr>
        <p:spPr>
          <a:xfrm>
            <a:off x="833229" y="5950546"/>
            <a:ext cx="10522494" cy="667178"/>
          </a:xfrm>
          <a:prstGeom prst="rect">
            <a:avLst/>
          </a:prstGeom>
          <a:noFill/>
        </p:spPr>
        <p:txBody>
          <a:bodyPr wrap="square" lIns="0" tIns="0" rIns="0" bIns="0" rtlCol="0" anchor="ctr"/>
          <a:lstStyle/>
          <a:p>
            <a:pPr algn="ctr">
              <a:lnSpc>
                <a:spcPts val="2628"/>
              </a:lnSpc>
              <a:buNone/>
            </a:pPr>
            <a:r>
              <a:rPr lang="en-US" sz="2250" b="1" kern="0" spc="-135" dirty="0">
                <a:latin typeface="Inter" pitchFamily="34" charset="0"/>
                <a:ea typeface="Inter" pitchFamily="34" charset="-122"/>
                <a:cs typeface="Inter" pitchFamily="34" charset="-120"/>
              </a:rPr>
              <a:t>Platforms must carefully monitor their content and respond promptly to any indications of unlawful activity to maintain their safe-harbor immunity under the law.</a:t>
            </a:r>
            <a:endParaRPr lang="en-US" dirty="0"/>
          </a:p>
        </p:txBody>
      </p:sp>
      <p:pic>
        <p:nvPicPr>
          <p:cNvPr id="17" name="Picture 16">
            <a:extLst>
              <a:ext uri="{FF2B5EF4-FFF2-40B4-BE49-F238E27FC236}">
                <a16:creationId xmlns:a16="http://schemas.microsoft.com/office/drawing/2014/main" id="{7BDBDDCA-58AB-B470-81CE-886EC54044E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33911" y="12739"/>
            <a:ext cx="1263342" cy="1266119"/>
          </a:xfrm>
          <a:prstGeom prst="rect">
            <a:avLst/>
          </a:prstGeom>
        </p:spPr>
      </p:pic>
      <p:sp>
        <p:nvSpPr>
          <p:cNvPr id="18" name="TextBox 17">
            <a:extLst>
              <a:ext uri="{FF2B5EF4-FFF2-40B4-BE49-F238E27FC236}">
                <a16:creationId xmlns:a16="http://schemas.microsoft.com/office/drawing/2014/main" id="{DA46E3A6-F795-61E7-8482-C706EA602BC5}"/>
              </a:ext>
            </a:extLst>
          </p:cNvPr>
          <p:cNvSpPr txBox="1"/>
          <p:nvPr/>
        </p:nvSpPr>
        <p:spPr>
          <a:xfrm>
            <a:off x="248512" y="73613"/>
            <a:ext cx="6344728" cy="369332"/>
          </a:xfrm>
          <a:prstGeom prst="rect">
            <a:avLst/>
          </a:prstGeom>
          <a:noFill/>
        </p:spPr>
        <p:txBody>
          <a:bodyPr wrap="square">
            <a:spAutoFit/>
          </a:bodyPr>
          <a:lstStyle/>
          <a:p>
            <a:r>
              <a:rPr lang="en-US" sz="1800" b="1" dirty="0">
                <a:solidFill>
                  <a:schemeClr val="accent2"/>
                </a:solidFill>
              </a:rPr>
              <a:t>Unit 3: Cyber Law and IP Regime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lIns="0" tIns="0" rIns="0" bIns="0" rtlCol="0" anchor="t"/>
          <a:lstStyle/>
          <a:p>
            <a:pPr algn="ctr">
              <a:lnSpc>
                <a:spcPts val="4380"/>
              </a:lnSpc>
              <a:buNone/>
            </a:pPr>
            <a:r>
              <a:rPr lang="en-US" sz="3750" b="1" kern="0" spc="-225" dirty="0">
                <a:solidFill>
                  <a:schemeClr val="accent2"/>
                </a:solidFill>
                <a:latin typeface="Inter" pitchFamily="34" charset="0"/>
                <a:ea typeface="Inter" pitchFamily="34" charset="-122"/>
                <a:cs typeface="Inter" pitchFamily="34" charset="-120"/>
              </a:rPr>
              <a:t>IT Rules 2021 / 2023 — Core Platform Duties</a:t>
            </a:r>
            <a:endParaRPr lang="en-US" dirty="0">
              <a:solidFill>
                <a:schemeClr val="accent2"/>
              </a:solidFill>
            </a:endParaRPr>
          </a:p>
        </p:txBody>
      </p:sp>
      <p:sp>
        <p:nvSpPr>
          <p:cNvPr id="3" name="Object 2"/>
          <p:cNvSpPr/>
          <p:nvPr/>
        </p:nvSpPr>
        <p:spPr>
          <a:xfrm>
            <a:off x="952262" y="1664177"/>
            <a:ext cx="5446938" cy="4259785"/>
          </a:xfrm>
          <a:prstGeom prst="rect">
            <a:avLst/>
          </a:prstGeom>
          <a:noFill/>
        </p:spPr>
        <p:txBody>
          <a:bodyPr wrap="square" lIns="0" tIns="0" rIns="0" bIns="0" rtlCol="0" anchor="t"/>
          <a:lstStyle/>
          <a:p>
            <a:pPr marL="242900" indent="-242900" algn="l">
              <a:lnSpc>
                <a:spcPts val="2681"/>
              </a:lnSpc>
              <a:buSzPct val="100000"/>
              <a:buChar char="•"/>
            </a:pPr>
            <a:r>
              <a:rPr lang="en-US" sz="2295" b="1" kern="0" spc="-138" dirty="0">
                <a:latin typeface="Inter" pitchFamily="34" charset="0"/>
                <a:ea typeface="Inter" pitchFamily="34" charset="-122"/>
                <a:cs typeface="Inter" pitchFamily="34" charset="-120"/>
              </a:rPr>
              <a:t>Publish Terms, Privacy &amp; "Users' Rights Charter"</a:t>
            </a:r>
          </a:p>
          <a:p>
            <a:pPr lvl="1" algn="l">
              <a:lnSpc>
                <a:spcPts val="2034"/>
              </a:lnSpc>
              <a:spcBef>
                <a:spcPts val="273"/>
              </a:spcBef>
              <a:buNone/>
            </a:pPr>
            <a:r>
              <a:rPr lang="en-US" sz="1466" kern="0" spc="-29" dirty="0">
                <a:latin typeface="Inter" pitchFamily="34" charset="0"/>
                <a:ea typeface="Inter" pitchFamily="34" charset="-122"/>
                <a:cs typeface="Inter" pitchFamily="34" charset="-120"/>
              </a:rPr>
              <a:t>Platforms must publicly disclose their policies and user rights charter.</a:t>
            </a:r>
          </a:p>
          <a:p>
            <a:pPr marL="242900" indent="-242900" algn="l">
              <a:lnSpc>
                <a:spcPts val="2681"/>
              </a:lnSpc>
              <a:spcBef>
                <a:spcPts val="2171"/>
              </a:spcBef>
              <a:buSzPct val="100000"/>
              <a:buChar char="•"/>
            </a:pPr>
            <a:r>
              <a:rPr lang="en-US" sz="2295" b="1" kern="0" spc="-138" dirty="0">
                <a:latin typeface="Inter" pitchFamily="34" charset="0"/>
                <a:ea typeface="Inter" pitchFamily="34" charset="-122"/>
                <a:cs typeface="Inter" pitchFamily="34" charset="-120"/>
              </a:rPr>
              <a:t>T-36 h: Remove/disable unlawful content after govt / court notice</a:t>
            </a:r>
          </a:p>
          <a:p>
            <a:pPr lvl="1" algn="l">
              <a:lnSpc>
                <a:spcPts val="2034"/>
              </a:lnSpc>
              <a:spcBef>
                <a:spcPts val="273"/>
              </a:spcBef>
              <a:buNone/>
            </a:pPr>
            <a:r>
              <a:rPr lang="en-US" sz="1466" kern="0" spc="-29" dirty="0">
                <a:latin typeface="Inter" pitchFamily="34" charset="0"/>
                <a:ea typeface="Inter" pitchFamily="34" charset="-122"/>
                <a:cs typeface="Inter" pitchFamily="34" charset="-120"/>
              </a:rPr>
              <a:t>Platforms must remove or disable illegal content within 36 hours of receiving a government or court order.</a:t>
            </a:r>
          </a:p>
          <a:p>
            <a:pPr marL="242900" indent="-242900" algn="l">
              <a:lnSpc>
                <a:spcPts val="2681"/>
              </a:lnSpc>
              <a:spcBef>
                <a:spcPts val="2171"/>
              </a:spcBef>
              <a:buSzPct val="100000"/>
              <a:buChar char="•"/>
            </a:pPr>
            <a:r>
              <a:rPr lang="en-US" sz="2295" b="1" kern="0" spc="-138" dirty="0">
                <a:latin typeface="Inter" pitchFamily="34" charset="0"/>
                <a:ea typeface="Inter" pitchFamily="34" charset="-122"/>
                <a:cs typeface="Inter" pitchFamily="34" charset="-120"/>
              </a:rPr>
              <a:t>T-24 h: Sexually explicit imagery takedown</a:t>
            </a:r>
          </a:p>
          <a:p>
            <a:pPr lvl="1" algn="l">
              <a:lnSpc>
                <a:spcPts val="2034"/>
              </a:lnSpc>
              <a:spcBef>
                <a:spcPts val="273"/>
              </a:spcBef>
              <a:buNone/>
            </a:pPr>
            <a:r>
              <a:rPr lang="en-US" sz="1466" kern="0" spc="-29" dirty="0">
                <a:latin typeface="Inter" pitchFamily="34" charset="0"/>
                <a:ea typeface="Inter" pitchFamily="34" charset="-122"/>
                <a:cs typeface="Inter" pitchFamily="34" charset="-120"/>
              </a:rPr>
              <a:t>Platforms must remove sexually explicit content within 24 hours of being notified.</a:t>
            </a:r>
            <a:endParaRPr lang="en-US" dirty="0"/>
          </a:p>
        </p:txBody>
      </p:sp>
      <p:sp>
        <p:nvSpPr>
          <p:cNvPr id="4" name="Object 3"/>
          <p:cNvSpPr/>
          <p:nvPr/>
        </p:nvSpPr>
        <p:spPr>
          <a:xfrm>
            <a:off x="6284928" y="1664177"/>
            <a:ext cx="5446938" cy="2746085"/>
          </a:xfrm>
          <a:prstGeom prst="rect">
            <a:avLst/>
          </a:prstGeom>
          <a:noFill/>
        </p:spPr>
        <p:txBody>
          <a:bodyPr wrap="square" lIns="0" tIns="0" rIns="0" bIns="0" rtlCol="0" anchor="t"/>
          <a:lstStyle/>
          <a:p>
            <a:pPr marL="242900" indent="-242900" algn="l">
              <a:lnSpc>
                <a:spcPts val="2681"/>
              </a:lnSpc>
              <a:buSzPct val="100000"/>
              <a:buChar char="•"/>
            </a:pPr>
            <a:r>
              <a:rPr lang="en-US" sz="2295" b="1" kern="0" spc="-138" dirty="0">
                <a:latin typeface="Inter" pitchFamily="34" charset="0"/>
                <a:ea typeface="Inter" pitchFamily="34" charset="-122"/>
                <a:cs typeface="Inter" pitchFamily="34" charset="-120"/>
              </a:rPr>
              <a:t>Appoint: Chief Compliance Officer, Nodal Contact, Grievance Officer</a:t>
            </a:r>
          </a:p>
          <a:p>
            <a:pPr lvl="1" algn="l">
              <a:lnSpc>
                <a:spcPts val="2034"/>
              </a:lnSpc>
              <a:spcBef>
                <a:spcPts val="273"/>
              </a:spcBef>
              <a:buNone/>
            </a:pPr>
            <a:r>
              <a:rPr lang="en-US" sz="1466" kern="0" spc="-29" dirty="0">
                <a:latin typeface="Inter" pitchFamily="34" charset="0"/>
                <a:ea typeface="Inter" pitchFamily="34" charset="-122"/>
                <a:cs typeface="Inter" pitchFamily="34" charset="-120"/>
              </a:rPr>
              <a:t>Platforms must appoint key personnel to ensure compliance and handle user grievances.</a:t>
            </a:r>
          </a:p>
          <a:p>
            <a:pPr marL="242900" indent="-242900" algn="l">
              <a:lnSpc>
                <a:spcPts val="2681"/>
              </a:lnSpc>
              <a:spcBef>
                <a:spcPts val="2171"/>
              </a:spcBef>
              <a:buSzPct val="100000"/>
              <a:buChar char="•"/>
            </a:pPr>
            <a:r>
              <a:rPr lang="en-US" sz="2295" b="1" kern="0" spc="-138" dirty="0">
                <a:latin typeface="Inter" pitchFamily="34" charset="0"/>
                <a:ea typeface="Inter" pitchFamily="34" charset="-122"/>
                <a:cs typeface="Inter" pitchFamily="34" charset="-120"/>
              </a:rPr>
              <a:t>Monthly transparency &amp; automated moderation reports</a:t>
            </a:r>
          </a:p>
          <a:p>
            <a:pPr lvl="1" algn="l">
              <a:lnSpc>
                <a:spcPts val="2034"/>
              </a:lnSpc>
              <a:spcBef>
                <a:spcPts val="273"/>
              </a:spcBef>
              <a:buNone/>
            </a:pPr>
            <a:r>
              <a:rPr lang="en-US" sz="1466" kern="0" spc="-29" dirty="0">
                <a:latin typeface="Inter" pitchFamily="34" charset="0"/>
                <a:ea typeface="Inter" pitchFamily="34" charset="-122"/>
                <a:cs typeface="Inter" pitchFamily="34" charset="-120"/>
              </a:rPr>
              <a:t>Platforms must regularly publish reports on their content moderation efforts and performance.</a:t>
            </a:r>
            <a:endParaRPr lang="en-US" dirty="0"/>
          </a:p>
        </p:txBody>
      </p:sp>
      <p:sp>
        <p:nvSpPr>
          <p:cNvPr id="5" name="Object 4"/>
          <p:cNvSpPr/>
          <p:nvPr/>
        </p:nvSpPr>
        <p:spPr>
          <a:xfrm>
            <a:off x="11874706" y="6497898"/>
            <a:ext cx="123794" cy="237669"/>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xmlns="" val="0"/>
            </a:ext>
          </a:extLst>
        </p:spPr>
        <p:txBody>
          <a:bodyPr/>
          <a:lstStyle>
            <a:lvl1pPr>
              <a:defRPr sz="1100"/>
            </a:lvl1pPr>
          </a:lstStyle>
          <a:p>
            <a:fld id="{F7021451-1387-4CA6-816F-3879F97B5CBC}" type="slidenum">
              <a:rPr lang="en-US" smtClean="0">
                <a:solidFill>
                  <a:schemeClr val="tx1"/>
                </a:solidFill>
              </a:rPr>
              <a:t>29</a:t>
            </a:fld>
            <a:endParaRPr lang="en-US">
              <a:solidFill>
                <a:schemeClr val="tx1"/>
              </a:solidFill>
            </a:endParaRPr>
          </a:p>
        </p:txBody>
      </p:sp>
      <p:pic>
        <p:nvPicPr>
          <p:cNvPr id="6" name="Picture 5">
            <a:extLst>
              <a:ext uri="{FF2B5EF4-FFF2-40B4-BE49-F238E27FC236}">
                <a16:creationId xmlns:a16="http://schemas.microsoft.com/office/drawing/2014/main" id="{37154743-B8F8-4CCE-76C4-05D59F50B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3911" y="12739"/>
            <a:ext cx="1263342" cy="1266119"/>
          </a:xfrm>
          <a:prstGeom prst="rect">
            <a:avLst/>
          </a:prstGeom>
        </p:spPr>
      </p:pic>
      <p:sp>
        <p:nvSpPr>
          <p:cNvPr id="7" name="TextBox 6">
            <a:extLst>
              <a:ext uri="{FF2B5EF4-FFF2-40B4-BE49-F238E27FC236}">
                <a16:creationId xmlns:a16="http://schemas.microsoft.com/office/drawing/2014/main" id="{8ABE70BF-EA2F-733C-3473-371EB9F57476}"/>
              </a:ext>
            </a:extLst>
          </p:cNvPr>
          <p:cNvSpPr txBox="1"/>
          <p:nvPr/>
        </p:nvSpPr>
        <p:spPr>
          <a:xfrm>
            <a:off x="248512" y="73613"/>
            <a:ext cx="6344728" cy="369332"/>
          </a:xfrm>
          <a:prstGeom prst="rect">
            <a:avLst/>
          </a:prstGeom>
          <a:noFill/>
        </p:spPr>
        <p:txBody>
          <a:bodyPr wrap="square">
            <a:spAutoFit/>
          </a:bodyPr>
          <a:lstStyle/>
          <a:p>
            <a:r>
              <a:rPr lang="en-US" sz="1800" b="1" dirty="0">
                <a:solidFill>
                  <a:schemeClr val="accent2"/>
                </a:solidFill>
              </a:rPr>
              <a:t>Unit 3: Cyber Law and IP Regime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Introduction</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830997"/>
          </a:xfrm>
          <a:prstGeom prst="rect">
            <a:avLst/>
          </a:prstGeom>
        </p:spPr>
        <p:txBody>
          <a:bodyPr wrap="square">
            <a:spAutoFit/>
          </a:bodyPr>
          <a:lstStyle/>
          <a:p>
            <a:r>
              <a:rPr lang="en-US" sz="2400" b="1" dirty="0">
                <a:solidFill>
                  <a:schemeClr val="accent1">
                    <a:lumMod val="75000"/>
                  </a:schemeClr>
                </a:solidFill>
              </a:rPr>
              <a:t>CYBER LAWS</a:t>
            </a:r>
          </a:p>
          <a:p>
            <a:endParaRPr lang="en-US" sz="2400" b="1" dirty="0">
              <a:solidFill>
                <a:schemeClr val="accent1">
                  <a:lumMod val="75000"/>
                </a:schemeClr>
              </a:solidFill>
            </a:endParaRPr>
          </a:p>
        </p:txBody>
      </p:sp>
      <p:sp>
        <p:nvSpPr>
          <p:cNvPr id="3" name="TextBox 2">
            <a:extLst>
              <a:ext uri="{FF2B5EF4-FFF2-40B4-BE49-F238E27FC236}">
                <a16:creationId xmlns:a16="http://schemas.microsoft.com/office/drawing/2014/main" id="{DADC3F1F-DD13-422E-9450-2895A8B993A1}"/>
              </a:ext>
            </a:extLst>
          </p:cNvPr>
          <p:cNvSpPr txBox="1"/>
          <p:nvPr/>
        </p:nvSpPr>
        <p:spPr>
          <a:xfrm>
            <a:off x="393111" y="1868853"/>
            <a:ext cx="7898633" cy="3416320"/>
          </a:xfrm>
          <a:prstGeom prst="rect">
            <a:avLst/>
          </a:prstGeom>
          <a:noFill/>
        </p:spPr>
        <p:txBody>
          <a:bodyPr wrap="square" rtlCol="0">
            <a:spAutoFit/>
          </a:bodyPr>
          <a:lstStyle/>
          <a:p>
            <a:pPr marL="342900" indent="-342900">
              <a:buFont typeface="Arial" panose="020B0604020202020204" pitchFamily="34" charset="0"/>
              <a:buChar char="•"/>
            </a:pPr>
            <a:r>
              <a:rPr lang="en-US" sz="2400" dirty="0"/>
              <a:t>‘Cyber’ is a prefix used to describe a person, thing or idea as part of the computer and information age.</a:t>
            </a:r>
          </a:p>
          <a:p>
            <a:pPr marL="342900" indent="-342900">
              <a:buFont typeface="Arial" panose="020B0604020202020204" pitchFamily="34" charset="0"/>
              <a:buChar char="•"/>
            </a:pPr>
            <a:r>
              <a:rPr lang="en-US" sz="2400" dirty="0"/>
              <a:t>Need for Cyber laws.</a:t>
            </a:r>
          </a:p>
          <a:p>
            <a:pPr marL="342900" indent="-342900">
              <a:buFont typeface="Arial" panose="020B0604020202020204" pitchFamily="34" charset="0"/>
              <a:buChar char="•"/>
            </a:pPr>
            <a:r>
              <a:rPr lang="en-US" sz="2400" dirty="0"/>
              <a:t>Cyber law encompasses:</a:t>
            </a:r>
          </a:p>
          <a:p>
            <a:pPr marL="800100" lvl="1" indent="-342900">
              <a:buFont typeface="Arial" panose="020B0604020202020204" pitchFamily="34" charset="0"/>
              <a:buChar char="•"/>
            </a:pPr>
            <a:r>
              <a:rPr lang="en-US" sz="2400" dirty="0"/>
              <a:t>Cyber crimes</a:t>
            </a:r>
          </a:p>
          <a:p>
            <a:pPr marL="800100" lvl="1" indent="-342900">
              <a:buFont typeface="Arial" panose="020B0604020202020204" pitchFamily="34" charset="0"/>
              <a:buChar char="•"/>
            </a:pPr>
            <a:r>
              <a:rPr lang="en-US" sz="2400" dirty="0"/>
              <a:t>Electronic and digital signatures</a:t>
            </a:r>
          </a:p>
          <a:p>
            <a:pPr marL="800100" lvl="1" indent="-342900">
              <a:buFont typeface="Arial" panose="020B0604020202020204" pitchFamily="34" charset="0"/>
              <a:buChar char="•"/>
            </a:pPr>
            <a:r>
              <a:rPr lang="en-US" sz="2400" dirty="0"/>
              <a:t>Intellectual property</a:t>
            </a:r>
          </a:p>
          <a:p>
            <a:pPr marL="800100" lvl="1" indent="-342900">
              <a:buFont typeface="Arial" panose="020B0604020202020204" pitchFamily="34" charset="0"/>
              <a:buChar char="•"/>
            </a:pPr>
            <a:r>
              <a:rPr lang="en-US" sz="2400" dirty="0"/>
              <a:t>Data protection and privacy</a:t>
            </a:r>
          </a:p>
          <a:p>
            <a:pPr marL="342900" indent="-342900">
              <a:buFont typeface="Arial" panose="020B0604020202020204" pitchFamily="34" charset="0"/>
              <a:buChar char="•"/>
            </a:pPr>
            <a:endParaRPr lang="en-US" sz="2400" dirty="0"/>
          </a:p>
        </p:txBody>
      </p:sp>
      <p:pic>
        <p:nvPicPr>
          <p:cNvPr id="7" name="Picture 6" descr="PESSAT - All India Online Entrance Exam for Admission to PES University"/>
          <p:cNvPicPr/>
          <p:nvPr/>
        </p:nvPicPr>
        <p:blipFill>
          <a:blip r:embed="rId2" cstate="print">
            <a:extLst>
              <a:ext uri="{28A0092B-C50C-407E-A947-70E740481C1C}">
                <a14:useLocalDpi xmlns:a14="http://schemas.microsoft.com/office/drawing/2010/main" val="0"/>
              </a:ext>
            </a:extLst>
          </a:blip>
          <a:srcRect/>
          <a:stretch>
            <a:fillRect/>
          </a:stretch>
        </p:blipFill>
        <p:spPr>
          <a:xfrm>
            <a:off x="10790524" y="252240"/>
            <a:ext cx="1066165" cy="546100"/>
          </a:xfrm>
          <a:prstGeom prst="rect">
            <a:avLst/>
          </a:prstGeom>
          <a:noFill/>
          <a:ln>
            <a:noFill/>
          </a:ln>
        </p:spPr>
      </p:pic>
    </p:spTree>
    <p:extLst>
      <p:ext uri="{BB962C8B-B14F-4D97-AF65-F5344CB8AC3E}">
        <p14:creationId xmlns:p14="http://schemas.microsoft.com/office/powerpoint/2010/main" val="61817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lIns="0" tIns="0" rIns="0" bIns="0" rtlCol="0" anchor="t"/>
          <a:lstStyle/>
          <a:p>
            <a:pPr algn="ctr">
              <a:lnSpc>
                <a:spcPts val="4380"/>
              </a:lnSpc>
              <a:buNone/>
            </a:pPr>
            <a:r>
              <a:rPr lang="en-US" sz="3750" b="1" kern="0" spc="-225" dirty="0">
                <a:solidFill>
                  <a:schemeClr val="accent2"/>
                </a:solidFill>
                <a:latin typeface="Inter" pitchFamily="34" charset="0"/>
                <a:ea typeface="Inter" pitchFamily="34" charset="-122"/>
                <a:cs typeface="Inter" pitchFamily="34" charset="-120"/>
              </a:rPr>
              <a:t>Extra SSMI Obligations &amp; Fact-Check Amendments</a:t>
            </a:r>
            <a:endParaRPr lang="en-US" dirty="0">
              <a:solidFill>
                <a:schemeClr val="accent2"/>
              </a:solidFill>
            </a:endParaRPr>
          </a:p>
        </p:txBody>
      </p:sp>
      <p:sp>
        <p:nvSpPr>
          <p:cNvPr id="3" name="Object 2"/>
          <p:cNvSpPr/>
          <p:nvPr/>
        </p:nvSpPr>
        <p:spPr>
          <a:xfrm>
            <a:off x="1476006" y="2207105"/>
            <a:ext cx="1428393" cy="1428393"/>
          </a:xfrm>
          <a:prstGeom prst="ellipse">
            <a:avLst/>
          </a:prstGeom>
          <a:solidFill>
            <a:srgbClr val="22AAEE"/>
          </a:solidFill>
        </p:spPr>
      </p:sp>
      <p:pic>
        <p:nvPicPr>
          <p:cNvPr id="4" name="Object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72159" y="2594856"/>
            <a:ext cx="638015" cy="676106"/>
          </a:xfrm>
          <a:prstGeom prst="rect">
            <a:avLst/>
          </a:prstGeom>
        </p:spPr>
      </p:pic>
      <p:sp>
        <p:nvSpPr>
          <p:cNvPr id="5" name="Object 4"/>
          <p:cNvSpPr/>
          <p:nvPr/>
        </p:nvSpPr>
        <p:spPr>
          <a:xfrm>
            <a:off x="477559" y="3731716"/>
            <a:ext cx="3425286" cy="266931"/>
          </a:xfrm>
          <a:prstGeom prst="rect">
            <a:avLst/>
          </a:prstGeom>
          <a:noFill/>
        </p:spPr>
        <p:txBody>
          <a:bodyPr wrap="square" lIns="0" tIns="0" rIns="0" bIns="0" rtlCol="0" anchor="t"/>
          <a:lstStyle/>
          <a:p>
            <a:pPr algn="ctr">
              <a:lnSpc>
                <a:spcPts val="2102"/>
              </a:lnSpc>
              <a:buNone/>
            </a:pPr>
            <a:r>
              <a:rPr lang="en-US" sz="1800" b="1" kern="0" spc="-108" dirty="0">
                <a:latin typeface="Inter" pitchFamily="34" charset="0"/>
                <a:ea typeface="Inter" pitchFamily="34" charset="-122"/>
                <a:cs typeface="Inter" pitchFamily="34" charset="-120"/>
              </a:rPr>
              <a:t>End-to-end-encrypted SSMIs</a:t>
            </a:r>
            <a:endParaRPr lang="en-US" dirty="0"/>
          </a:p>
        </p:txBody>
      </p:sp>
      <p:sp>
        <p:nvSpPr>
          <p:cNvPr id="6" name="Object 5"/>
          <p:cNvSpPr/>
          <p:nvPr/>
        </p:nvSpPr>
        <p:spPr>
          <a:xfrm>
            <a:off x="477559" y="4075820"/>
            <a:ext cx="3425286" cy="264153"/>
          </a:xfrm>
          <a:prstGeom prst="rect">
            <a:avLst/>
          </a:prstGeom>
          <a:noFill/>
        </p:spPr>
        <p:txBody>
          <a:bodyPr wrap="square" lIns="0" tIns="0" rIns="0" bIns="0" rtlCol="0" anchor="t"/>
          <a:lstStyle/>
          <a:p>
            <a:pPr algn="ctr">
              <a:lnSpc>
                <a:spcPts val="2081"/>
              </a:lnSpc>
              <a:spcBef>
                <a:spcPts val="596"/>
              </a:spcBef>
              <a:buNone/>
            </a:pPr>
            <a:r>
              <a:rPr lang="en-US" sz="1500" kern="0" spc="-30" dirty="0">
                <a:latin typeface="Inter" pitchFamily="34" charset="0"/>
                <a:ea typeface="Inter" pitchFamily="34" charset="-122"/>
                <a:cs typeface="Inter" pitchFamily="34" charset="-120"/>
              </a:rPr>
              <a:t>require enabling originator traceability</a:t>
            </a:r>
            <a:endParaRPr lang="en-US" dirty="0"/>
          </a:p>
        </p:txBody>
      </p:sp>
      <p:sp>
        <p:nvSpPr>
          <p:cNvPr id="7" name="Object 6"/>
          <p:cNvSpPr/>
          <p:nvPr/>
        </p:nvSpPr>
        <p:spPr>
          <a:xfrm>
            <a:off x="5380280" y="2207105"/>
            <a:ext cx="1428393" cy="1428393"/>
          </a:xfrm>
          <a:prstGeom prst="ellipse">
            <a:avLst/>
          </a:prstGeom>
          <a:solidFill>
            <a:srgbClr val="FFD9AD"/>
          </a:solidFill>
        </p:spPr>
      </p:sp>
      <p:pic>
        <p:nvPicPr>
          <p:cNvPr id="8" name="Object 7"/>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42958" y="2594850"/>
            <a:ext cx="704674" cy="657061"/>
          </a:xfrm>
          <a:prstGeom prst="rect">
            <a:avLst/>
          </a:prstGeom>
        </p:spPr>
      </p:pic>
      <p:sp>
        <p:nvSpPr>
          <p:cNvPr id="9" name="Object 8"/>
          <p:cNvSpPr/>
          <p:nvPr/>
        </p:nvSpPr>
        <p:spPr>
          <a:xfrm>
            <a:off x="4208997" y="3731716"/>
            <a:ext cx="3770957" cy="266931"/>
          </a:xfrm>
          <a:prstGeom prst="rect">
            <a:avLst/>
          </a:prstGeom>
          <a:noFill/>
        </p:spPr>
        <p:txBody>
          <a:bodyPr wrap="square" lIns="0" tIns="0" rIns="0" bIns="0" rtlCol="0" anchor="t"/>
          <a:lstStyle/>
          <a:p>
            <a:pPr algn="ctr">
              <a:lnSpc>
                <a:spcPts val="2102"/>
              </a:lnSpc>
              <a:buNone/>
            </a:pPr>
            <a:r>
              <a:rPr lang="en-US" sz="1800" b="1" kern="0" spc="-108" dirty="0">
                <a:latin typeface="Inter" pitchFamily="34" charset="0"/>
                <a:ea typeface="Inter" pitchFamily="34" charset="-122"/>
                <a:cs typeface="Inter" pitchFamily="34" charset="-120"/>
              </a:rPr>
              <a:t>2023 PIB Fact-Check Unit rule</a:t>
            </a:r>
            <a:endParaRPr lang="en-US" dirty="0"/>
          </a:p>
        </p:txBody>
      </p:sp>
      <p:sp>
        <p:nvSpPr>
          <p:cNvPr id="10" name="Object 9"/>
          <p:cNvSpPr/>
          <p:nvPr/>
        </p:nvSpPr>
        <p:spPr>
          <a:xfrm>
            <a:off x="4208997" y="4075820"/>
            <a:ext cx="3770957" cy="528307"/>
          </a:xfrm>
          <a:prstGeom prst="rect">
            <a:avLst/>
          </a:prstGeom>
          <a:noFill/>
        </p:spPr>
        <p:txBody>
          <a:bodyPr wrap="square" lIns="0" tIns="0" rIns="0" bIns="0" rtlCol="0" anchor="t"/>
          <a:lstStyle/>
          <a:p>
            <a:pPr algn="ctr">
              <a:lnSpc>
                <a:spcPts val="2081"/>
              </a:lnSpc>
              <a:spcBef>
                <a:spcPts val="596"/>
              </a:spcBef>
              <a:buNone/>
            </a:pPr>
            <a:r>
              <a:rPr lang="en-US" sz="1500" kern="0" spc="-30" dirty="0">
                <a:latin typeface="Inter" pitchFamily="34" charset="0"/>
                <a:ea typeface="Inter" pitchFamily="34" charset="-122"/>
                <a:cs typeface="Inter" pitchFamily="34" charset="-120"/>
              </a:rPr>
              <a:t>(currently stayed by courts) would require removal of govt-labelled 'fake news'</a:t>
            </a:r>
            <a:endParaRPr lang="en-US" dirty="0"/>
          </a:p>
        </p:txBody>
      </p:sp>
      <p:sp>
        <p:nvSpPr>
          <p:cNvPr id="11" name="Object 10"/>
          <p:cNvSpPr/>
          <p:nvPr/>
        </p:nvSpPr>
        <p:spPr>
          <a:xfrm>
            <a:off x="9284553" y="2207105"/>
            <a:ext cx="1428393" cy="1428393"/>
          </a:xfrm>
          <a:prstGeom prst="ellipse">
            <a:avLst/>
          </a:prstGeom>
          <a:solidFill>
            <a:srgbClr val="FEC088"/>
          </a:solidFill>
        </p:spPr>
      </p:sp>
      <p:pic>
        <p:nvPicPr>
          <p:cNvPr id="12" name="Object 11"/>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89079" y="2502747"/>
            <a:ext cx="618970" cy="818945"/>
          </a:xfrm>
          <a:prstGeom prst="rect">
            <a:avLst/>
          </a:prstGeom>
        </p:spPr>
      </p:pic>
      <p:sp>
        <p:nvSpPr>
          <p:cNvPr id="13" name="Object 12"/>
          <p:cNvSpPr/>
          <p:nvPr/>
        </p:nvSpPr>
        <p:spPr>
          <a:xfrm>
            <a:off x="8296582" y="3731716"/>
            <a:ext cx="3404336" cy="266931"/>
          </a:xfrm>
          <a:prstGeom prst="rect">
            <a:avLst/>
          </a:prstGeom>
          <a:noFill/>
        </p:spPr>
        <p:txBody>
          <a:bodyPr wrap="square" lIns="0" tIns="0" rIns="0" bIns="0" rtlCol="0" anchor="t"/>
          <a:lstStyle/>
          <a:p>
            <a:pPr algn="ctr">
              <a:lnSpc>
                <a:spcPts val="2102"/>
              </a:lnSpc>
              <a:buNone/>
            </a:pPr>
            <a:r>
              <a:rPr lang="en-US" sz="1800" b="1" kern="0" spc="-108" dirty="0">
                <a:latin typeface="Inter" pitchFamily="34" charset="0"/>
                <a:ea typeface="Inter" pitchFamily="34" charset="-122"/>
                <a:cs typeface="Inter" pitchFamily="34" charset="-120"/>
              </a:rPr>
              <a:t>Debate: privacy vs. accountability</a:t>
            </a:r>
            <a:endParaRPr lang="en-US" dirty="0"/>
          </a:p>
        </p:txBody>
      </p:sp>
      <p:sp>
        <p:nvSpPr>
          <p:cNvPr id="14" name="Object 13"/>
          <p:cNvSpPr/>
          <p:nvPr/>
        </p:nvSpPr>
        <p:spPr>
          <a:xfrm>
            <a:off x="8296582" y="4075820"/>
            <a:ext cx="3404336" cy="528307"/>
          </a:xfrm>
          <a:prstGeom prst="rect">
            <a:avLst/>
          </a:prstGeom>
          <a:noFill/>
        </p:spPr>
        <p:txBody>
          <a:bodyPr wrap="square" lIns="0" tIns="0" rIns="0" bIns="0" rtlCol="0" anchor="t"/>
          <a:lstStyle/>
          <a:p>
            <a:pPr algn="ctr">
              <a:lnSpc>
                <a:spcPts val="2081"/>
              </a:lnSpc>
              <a:spcBef>
                <a:spcPts val="596"/>
              </a:spcBef>
              <a:buNone/>
            </a:pPr>
            <a:r>
              <a:rPr lang="en-US" sz="1500" kern="0" spc="-30" dirty="0">
                <a:latin typeface="Inter" pitchFamily="34" charset="0"/>
                <a:ea typeface="Inter" pitchFamily="34" charset="-122"/>
                <a:cs typeface="Inter" pitchFamily="34" charset="-120"/>
              </a:rPr>
              <a:t>Balancing user privacy and platform accountability is a key challenge</a:t>
            </a:r>
            <a:endParaRPr lang="en-US" dirty="0"/>
          </a:p>
        </p:txBody>
      </p:sp>
      <p:sp>
        <p:nvSpPr>
          <p:cNvPr id="15" name="Object 14"/>
          <p:cNvSpPr/>
          <p:nvPr/>
        </p:nvSpPr>
        <p:spPr>
          <a:xfrm>
            <a:off x="0" y="5713571"/>
            <a:ext cx="12188952" cy="1142714"/>
          </a:xfrm>
          <a:prstGeom prst="rect">
            <a:avLst/>
          </a:prstGeom>
          <a:solidFill>
            <a:srgbClr val="22AAEE"/>
          </a:solidFill>
        </p:spPr>
      </p:sp>
      <p:sp>
        <p:nvSpPr>
          <p:cNvPr id="16" name="Object 15"/>
          <p:cNvSpPr/>
          <p:nvPr/>
        </p:nvSpPr>
        <p:spPr>
          <a:xfrm>
            <a:off x="476131" y="6010062"/>
            <a:ext cx="11236690" cy="550526"/>
          </a:xfrm>
          <a:prstGeom prst="rect">
            <a:avLst/>
          </a:prstGeom>
          <a:noFill/>
        </p:spPr>
        <p:txBody>
          <a:bodyPr wrap="square" lIns="0" tIns="0" rIns="0" bIns="0" rtlCol="0" anchor="ctr"/>
          <a:lstStyle/>
          <a:p>
            <a:pPr algn="ctr">
              <a:lnSpc>
                <a:spcPts val="1445"/>
              </a:lnSpc>
              <a:buNone/>
            </a:pPr>
            <a:r>
              <a:rPr lang="en-US" sz="1238" b="1" kern="0" spc="-74" dirty="0">
                <a:latin typeface="Inter" pitchFamily="34" charset="0"/>
                <a:ea typeface="Inter" pitchFamily="34" charset="-122"/>
                <a:cs typeface="Inter" pitchFamily="34" charset="-120"/>
              </a:rPr>
              <a:t>The slide highlights the additional obligations for Significant Social Media Intermediaries (SSMIs), including the requirement for enabling originator traceability in end-to-end encrypted platforms, as well as the ongoing debate around the 2023 PIB Fact-Check Unit rule and the need to balance user privacy and platform accountability.</a:t>
            </a:r>
            <a:endParaRPr lang="en-US" dirty="0"/>
          </a:p>
        </p:txBody>
      </p:sp>
      <p:pic>
        <p:nvPicPr>
          <p:cNvPr id="17" name="Picture 16">
            <a:extLst>
              <a:ext uri="{FF2B5EF4-FFF2-40B4-BE49-F238E27FC236}">
                <a16:creationId xmlns:a16="http://schemas.microsoft.com/office/drawing/2014/main" id="{EF396721-0612-8C16-9140-262FB6DB625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33911" y="12739"/>
            <a:ext cx="1263342" cy="1266119"/>
          </a:xfrm>
          <a:prstGeom prst="rect">
            <a:avLst/>
          </a:prstGeom>
        </p:spPr>
      </p:pic>
      <p:sp>
        <p:nvSpPr>
          <p:cNvPr id="18" name="TextBox 17">
            <a:extLst>
              <a:ext uri="{FF2B5EF4-FFF2-40B4-BE49-F238E27FC236}">
                <a16:creationId xmlns:a16="http://schemas.microsoft.com/office/drawing/2014/main" id="{F115BC82-CB43-A252-B473-D156556687A6}"/>
              </a:ext>
            </a:extLst>
          </p:cNvPr>
          <p:cNvSpPr txBox="1"/>
          <p:nvPr/>
        </p:nvSpPr>
        <p:spPr>
          <a:xfrm>
            <a:off x="248512" y="73613"/>
            <a:ext cx="6344728" cy="369332"/>
          </a:xfrm>
          <a:prstGeom prst="rect">
            <a:avLst/>
          </a:prstGeom>
          <a:noFill/>
        </p:spPr>
        <p:txBody>
          <a:bodyPr wrap="square">
            <a:spAutoFit/>
          </a:bodyPr>
          <a:lstStyle/>
          <a:p>
            <a:r>
              <a:rPr lang="en-US" sz="1800" b="1" dirty="0">
                <a:solidFill>
                  <a:schemeClr val="accent2"/>
                </a:solidFill>
              </a:rPr>
              <a:t>Unit 3: Cyber Law and IP Regime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lIns="0" tIns="0" rIns="0" bIns="0" rtlCol="0" anchor="t"/>
          <a:lstStyle/>
          <a:p>
            <a:pPr algn="ctr">
              <a:lnSpc>
                <a:spcPts val="4380"/>
              </a:lnSpc>
              <a:buNone/>
            </a:pPr>
            <a:r>
              <a:rPr lang="en-US" sz="3750" b="1" kern="0" spc="-225" dirty="0">
                <a:solidFill>
                  <a:schemeClr val="accent2"/>
                </a:solidFill>
                <a:latin typeface="Inter" pitchFamily="34" charset="0"/>
                <a:ea typeface="Inter" pitchFamily="34" charset="-122"/>
                <a:cs typeface="Inter" pitchFamily="34" charset="-120"/>
              </a:rPr>
              <a:t>CERT-In 2022 Directions (Synergy)</a:t>
            </a:r>
            <a:endParaRPr lang="en-US" dirty="0">
              <a:solidFill>
                <a:schemeClr val="accent2"/>
              </a:solidFill>
            </a:endParaRPr>
          </a:p>
        </p:txBody>
      </p:sp>
      <p:sp>
        <p:nvSpPr>
          <p:cNvPr id="3" name="Object 2"/>
          <p:cNvSpPr/>
          <p:nvPr/>
        </p:nvSpPr>
        <p:spPr>
          <a:xfrm>
            <a:off x="987972" y="1714071"/>
            <a:ext cx="1428393" cy="1428393"/>
          </a:xfrm>
          <a:prstGeom prst="ellipse">
            <a:avLst/>
          </a:prstGeom>
          <a:solidFill>
            <a:srgbClr val="22AAEE"/>
          </a:solidFill>
        </p:spPr>
      </p:sp>
      <p:pic>
        <p:nvPicPr>
          <p:cNvPr id="4" name="Object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5758" y="2185556"/>
            <a:ext cx="647538" cy="485654"/>
          </a:xfrm>
          <a:prstGeom prst="rect">
            <a:avLst/>
          </a:prstGeom>
        </p:spPr>
      </p:pic>
      <p:sp>
        <p:nvSpPr>
          <p:cNvPr id="5" name="Object 4"/>
          <p:cNvSpPr/>
          <p:nvPr/>
        </p:nvSpPr>
        <p:spPr>
          <a:xfrm>
            <a:off x="371858" y="3238682"/>
            <a:ext cx="2660620" cy="533862"/>
          </a:xfrm>
          <a:prstGeom prst="rect">
            <a:avLst/>
          </a:prstGeom>
          <a:noFill/>
        </p:spPr>
        <p:txBody>
          <a:bodyPr wrap="square" lIns="0" tIns="0" rIns="0" bIns="0" rtlCol="0" anchor="t"/>
          <a:lstStyle/>
          <a:p>
            <a:pPr algn="ctr">
              <a:lnSpc>
                <a:spcPts val="2102"/>
              </a:lnSpc>
              <a:buNone/>
            </a:pPr>
            <a:r>
              <a:rPr lang="en-US" sz="1800" b="1" kern="0" spc="-108" dirty="0">
                <a:latin typeface="Inter" pitchFamily="34" charset="0"/>
                <a:ea typeface="Inter" pitchFamily="34" charset="-122"/>
                <a:cs typeface="Inter" pitchFamily="34" charset="-120"/>
              </a:rPr>
              <a:t>Report cyber-incidents within 6 hours</a:t>
            </a:r>
            <a:endParaRPr lang="en-US" dirty="0"/>
          </a:p>
        </p:txBody>
      </p:sp>
      <p:sp>
        <p:nvSpPr>
          <p:cNvPr id="6" name="Object 5"/>
          <p:cNvSpPr/>
          <p:nvPr/>
        </p:nvSpPr>
        <p:spPr>
          <a:xfrm>
            <a:off x="371858" y="3849717"/>
            <a:ext cx="2660620" cy="1056614"/>
          </a:xfrm>
          <a:prstGeom prst="rect">
            <a:avLst/>
          </a:prstGeom>
          <a:noFill/>
        </p:spPr>
        <p:txBody>
          <a:bodyPr wrap="square" lIns="0" tIns="0" rIns="0" bIns="0" rtlCol="0" anchor="t"/>
          <a:lstStyle/>
          <a:p>
            <a:pPr algn="ctr">
              <a:lnSpc>
                <a:spcPts val="2081"/>
              </a:lnSpc>
              <a:spcBef>
                <a:spcPts val="596"/>
              </a:spcBef>
              <a:buNone/>
            </a:pPr>
            <a:r>
              <a:rPr lang="en-US" sz="1500" kern="0" spc="-30" dirty="0">
                <a:latin typeface="Inter" pitchFamily="34" charset="0"/>
                <a:ea typeface="Inter" pitchFamily="34" charset="-122"/>
                <a:cs typeface="Inter" pitchFamily="34" charset="-120"/>
              </a:rPr>
              <a:t>Platforms must report any cyber-incidents to the government within 6 hours of noticing them.</a:t>
            </a:r>
            <a:endParaRPr lang="en-US" dirty="0"/>
          </a:p>
        </p:txBody>
      </p:sp>
      <p:sp>
        <p:nvSpPr>
          <p:cNvPr id="7" name="Object 6"/>
          <p:cNvSpPr/>
          <p:nvPr/>
        </p:nvSpPr>
        <p:spPr>
          <a:xfrm>
            <a:off x="3916177" y="1714071"/>
            <a:ext cx="1428393" cy="1428393"/>
          </a:xfrm>
          <a:prstGeom prst="ellipse">
            <a:avLst/>
          </a:prstGeom>
          <a:solidFill>
            <a:srgbClr val="FFD9AD"/>
          </a:solidFill>
        </p:spPr>
      </p:sp>
      <p:pic>
        <p:nvPicPr>
          <p:cNvPr id="8" name="Object 7"/>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37441" y="2210661"/>
            <a:ext cx="590402" cy="476131"/>
          </a:xfrm>
          <a:prstGeom prst="rect">
            <a:avLst/>
          </a:prstGeom>
        </p:spPr>
      </p:pic>
      <p:sp>
        <p:nvSpPr>
          <p:cNvPr id="9" name="Object 8"/>
          <p:cNvSpPr/>
          <p:nvPr/>
        </p:nvSpPr>
        <p:spPr>
          <a:xfrm>
            <a:off x="3321013" y="3238682"/>
            <a:ext cx="2618720" cy="266931"/>
          </a:xfrm>
          <a:prstGeom prst="rect">
            <a:avLst/>
          </a:prstGeom>
          <a:noFill/>
        </p:spPr>
        <p:txBody>
          <a:bodyPr wrap="square" lIns="0" tIns="0" rIns="0" bIns="0" rtlCol="0" anchor="t"/>
          <a:lstStyle/>
          <a:p>
            <a:pPr algn="ctr">
              <a:lnSpc>
                <a:spcPts val="2102"/>
              </a:lnSpc>
              <a:buNone/>
            </a:pPr>
            <a:r>
              <a:rPr lang="en-US" sz="1800" b="1" kern="0" spc="-108" dirty="0">
                <a:latin typeface="Inter" pitchFamily="34" charset="0"/>
                <a:ea typeface="Inter" pitchFamily="34" charset="-122"/>
                <a:cs typeface="Inter" pitchFamily="34" charset="-120"/>
              </a:rPr>
              <a:t>Retain logs for 180 days</a:t>
            </a:r>
            <a:endParaRPr lang="en-US" dirty="0"/>
          </a:p>
        </p:txBody>
      </p:sp>
      <p:sp>
        <p:nvSpPr>
          <p:cNvPr id="10" name="Object 9"/>
          <p:cNvSpPr/>
          <p:nvPr/>
        </p:nvSpPr>
        <p:spPr>
          <a:xfrm>
            <a:off x="3321013" y="3582786"/>
            <a:ext cx="2618720" cy="792460"/>
          </a:xfrm>
          <a:prstGeom prst="rect">
            <a:avLst/>
          </a:prstGeom>
          <a:noFill/>
        </p:spPr>
        <p:txBody>
          <a:bodyPr wrap="square" lIns="0" tIns="0" rIns="0" bIns="0" rtlCol="0" anchor="t"/>
          <a:lstStyle/>
          <a:p>
            <a:pPr algn="ctr">
              <a:lnSpc>
                <a:spcPts val="2081"/>
              </a:lnSpc>
              <a:spcBef>
                <a:spcPts val="596"/>
              </a:spcBef>
              <a:buNone/>
            </a:pPr>
            <a:r>
              <a:rPr lang="en-US" sz="1500" kern="0" spc="-30" dirty="0">
                <a:latin typeface="Inter" pitchFamily="34" charset="0"/>
                <a:ea typeface="Inter" pitchFamily="34" charset="-122"/>
                <a:cs typeface="Inter" pitchFamily="34" charset="-120"/>
              </a:rPr>
              <a:t>Platforms must retain user activity logs for a period of at least 180 days.</a:t>
            </a:r>
            <a:endParaRPr lang="en-US" dirty="0"/>
          </a:p>
        </p:txBody>
      </p:sp>
      <p:sp>
        <p:nvSpPr>
          <p:cNvPr id="11" name="Object 10"/>
          <p:cNvSpPr/>
          <p:nvPr/>
        </p:nvSpPr>
        <p:spPr>
          <a:xfrm>
            <a:off x="6844382" y="1714071"/>
            <a:ext cx="1428393" cy="1428393"/>
          </a:xfrm>
          <a:prstGeom prst="ellipse">
            <a:avLst/>
          </a:prstGeom>
          <a:solidFill>
            <a:srgbClr val="FEC088"/>
          </a:solidFill>
        </p:spPr>
      </p:sp>
      <p:pic>
        <p:nvPicPr>
          <p:cNvPr id="12" name="Object 11"/>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40539" y="2185549"/>
            <a:ext cx="628493" cy="495176"/>
          </a:xfrm>
          <a:prstGeom prst="rect">
            <a:avLst/>
          </a:prstGeom>
        </p:spPr>
      </p:pic>
      <p:sp>
        <p:nvSpPr>
          <p:cNvPr id="13" name="Object 12"/>
          <p:cNvSpPr/>
          <p:nvPr/>
        </p:nvSpPr>
        <p:spPr>
          <a:xfrm>
            <a:off x="6275406" y="3238682"/>
            <a:ext cx="2566346" cy="533862"/>
          </a:xfrm>
          <a:prstGeom prst="rect">
            <a:avLst/>
          </a:prstGeom>
          <a:noFill/>
        </p:spPr>
        <p:txBody>
          <a:bodyPr wrap="square" lIns="0" tIns="0" rIns="0" bIns="0" rtlCol="0" anchor="t"/>
          <a:lstStyle/>
          <a:p>
            <a:pPr algn="ctr">
              <a:lnSpc>
                <a:spcPts val="2102"/>
              </a:lnSpc>
              <a:buNone/>
            </a:pPr>
            <a:r>
              <a:rPr lang="en-US" sz="1800" b="1" kern="0" spc="-108" dirty="0">
                <a:latin typeface="Inter" pitchFamily="34" charset="0"/>
                <a:ea typeface="Inter" pitchFamily="34" charset="-122"/>
                <a:cs typeface="Inter" pitchFamily="34" charset="-120"/>
              </a:rPr>
              <a:t>VPS/VPN providers keep KYC for 5 years</a:t>
            </a:r>
            <a:endParaRPr lang="en-US" dirty="0"/>
          </a:p>
        </p:txBody>
      </p:sp>
      <p:sp>
        <p:nvSpPr>
          <p:cNvPr id="14" name="Object 13"/>
          <p:cNvSpPr/>
          <p:nvPr/>
        </p:nvSpPr>
        <p:spPr>
          <a:xfrm>
            <a:off x="6275406" y="3849717"/>
            <a:ext cx="2566346" cy="1320767"/>
          </a:xfrm>
          <a:prstGeom prst="rect">
            <a:avLst/>
          </a:prstGeom>
          <a:noFill/>
        </p:spPr>
        <p:txBody>
          <a:bodyPr wrap="square" lIns="0" tIns="0" rIns="0" bIns="0" rtlCol="0" anchor="t"/>
          <a:lstStyle/>
          <a:p>
            <a:pPr algn="ctr">
              <a:lnSpc>
                <a:spcPts val="2081"/>
              </a:lnSpc>
              <a:spcBef>
                <a:spcPts val="596"/>
              </a:spcBef>
              <a:buNone/>
            </a:pPr>
            <a:r>
              <a:rPr lang="en-US" sz="1500" kern="0" spc="-30" dirty="0">
                <a:latin typeface="Inter" pitchFamily="34" charset="0"/>
                <a:ea typeface="Inter" pitchFamily="34" charset="-122"/>
                <a:cs typeface="Inter" pitchFamily="34" charset="-120"/>
              </a:rPr>
              <a:t>Virtual private server (VPS) and virtual private network (VPN) providers must maintain user identity (KYC) records for 5 years.</a:t>
            </a:r>
            <a:endParaRPr lang="en-US" dirty="0"/>
          </a:p>
        </p:txBody>
      </p:sp>
      <p:sp>
        <p:nvSpPr>
          <p:cNvPr id="15" name="Object 14"/>
          <p:cNvSpPr/>
          <p:nvPr/>
        </p:nvSpPr>
        <p:spPr>
          <a:xfrm>
            <a:off x="9772587" y="1714071"/>
            <a:ext cx="1428393" cy="1428393"/>
          </a:xfrm>
          <a:prstGeom prst="ellipse">
            <a:avLst/>
          </a:prstGeom>
          <a:solidFill>
            <a:srgbClr val="FD864D"/>
          </a:solidFill>
        </p:spPr>
      </p:sp>
      <p:pic>
        <p:nvPicPr>
          <p:cNvPr id="16" name="Object 15"/>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218956" y="2101855"/>
            <a:ext cx="542789" cy="657061"/>
          </a:xfrm>
          <a:prstGeom prst="rect">
            <a:avLst/>
          </a:prstGeom>
        </p:spPr>
      </p:pic>
      <p:sp>
        <p:nvSpPr>
          <p:cNvPr id="17" name="Object 16"/>
          <p:cNvSpPr/>
          <p:nvPr/>
        </p:nvSpPr>
        <p:spPr>
          <a:xfrm>
            <a:off x="9219323" y="3238682"/>
            <a:ext cx="2534921" cy="533862"/>
          </a:xfrm>
          <a:prstGeom prst="rect">
            <a:avLst/>
          </a:prstGeom>
          <a:noFill/>
        </p:spPr>
        <p:txBody>
          <a:bodyPr wrap="square" lIns="0" tIns="0" rIns="0" bIns="0" rtlCol="0" anchor="t"/>
          <a:lstStyle/>
          <a:p>
            <a:pPr algn="ctr">
              <a:lnSpc>
                <a:spcPts val="2102"/>
              </a:lnSpc>
              <a:buNone/>
            </a:pPr>
            <a:r>
              <a:rPr lang="en-US" sz="1800" b="1" kern="0" spc="-108" dirty="0">
                <a:latin typeface="Inter" pitchFamily="34" charset="0"/>
                <a:ea typeface="Inter" pitchFamily="34" charset="-122"/>
                <a:cs typeface="Inter" pitchFamily="34" charset="-120"/>
              </a:rPr>
              <a:t>Coordinate with platform abuse desks</a:t>
            </a:r>
            <a:endParaRPr lang="en-US" dirty="0"/>
          </a:p>
        </p:txBody>
      </p:sp>
      <p:sp>
        <p:nvSpPr>
          <p:cNvPr id="18" name="Object 17"/>
          <p:cNvSpPr/>
          <p:nvPr/>
        </p:nvSpPr>
        <p:spPr>
          <a:xfrm>
            <a:off x="9219323" y="3849717"/>
            <a:ext cx="2534921" cy="1056614"/>
          </a:xfrm>
          <a:prstGeom prst="rect">
            <a:avLst/>
          </a:prstGeom>
          <a:noFill/>
        </p:spPr>
        <p:txBody>
          <a:bodyPr wrap="square" lIns="0" tIns="0" rIns="0" bIns="0" rtlCol="0" anchor="t"/>
          <a:lstStyle/>
          <a:p>
            <a:pPr algn="ctr">
              <a:lnSpc>
                <a:spcPts val="2081"/>
              </a:lnSpc>
              <a:spcBef>
                <a:spcPts val="596"/>
              </a:spcBef>
              <a:buNone/>
            </a:pPr>
            <a:r>
              <a:rPr lang="en-US" sz="1500" kern="0" spc="-30" dirty="0">
                <a:latin typeface="Inter" pitchFamily="34" charset="0"/>
                <a:ea typeface="Inter" pitchFamily="34" charset="-122"/>
                <a:cs typeface="Inter" pitchFamily="34" charset="-120"/>
              </a:rPr>
              <a:t>Platforms must coordinate with government agencies during cybersecurity incidents and crises.</a:t>
            </a:r>
            <a:endParaRPr lang="en-US" dirty="0"/>
          </a:p>
        </p:txBody>
      </p:sp>
      <p:sp>
        <p:nvSpPr>
          <p:cNvPr id="19" name="Object 18"/>
          <p:cNvSpPr/>
          <p:nvPr/>
        </p:nvSpPr>
        <p:spPr>
          <a:xfrm>
            <a:off x="0" y="5713571"/>
            <a:ext cx="12188952" cy="1142714"/>
          </a:xfrm>
          <a:prstGeom prst="rect">
            <a:avLst/>
          </a:prstGeom>
          <a:solidFill>
            <a:srgbClr val="FEC088"/>
          </a:solidFill>
        </p:spPr>
      </p:sp>
      <p:sp>
        <p:nvSpPr>
          <p:cNvPr id="20" name="Object 19"/>
          <p:cNvSpPr/>
          <p:nvPr/>
        </p:nvSpPr>
        <p:spPr>
          <a:xfrm>
            <a:off x="1516953" y="5961457"/>
            <a:ext cx="9155046" cy="650514"/>
          </a:xfrm>
          <a:prstGeom prst="rect">
            <a:avLst/>
          </a:prstGeom>
          <a:noFill/>
        </p:spPr>
        <p:txBody>
          <a:bodyPr wrap="square" lIns="0" tIns="0" rIns="0" bIns="0" rtlCol="0" anchor="ctr"/>
          <a:lstStyle/>
          <a:p>
            <a:pPr algn="ctr">
              <a:lnSpc>
                <a:spcPts val="1709"/>
              </a:lnSpc>
              <a:buNone/>
            </a:pPr>
            <a:r>
              <a:rPr lang="en-US" sz="1463" b="1" kern="0" spc="-88" dirty="0">
                <a:latin typeface="Inter" pitchFamily="34" charset="0"/>
                <a:ea typeface="Inter" pitchFamily="34" charset="-122"/>
                <a:cs typeface="Inter" pitchFamily="34" charset="-120"/>
              </a:rPr>
              <a:t>The CERT-In 2022 Directions establish a framework for enhanced cybersecurity cooperation between online platforms and the government, requiring rapid incident reporting, extensive data retention, and coordinated crisis response.</a:t>
            </a:r>
            <a:endParaRPr lang="en-US" dirty="0"/>
          </a:p>
        </p:txBody>
      </p:sp>
      <p:pic>
        <p:nvPicPr>
          <p:cNvPr id="21" name="Picture 20">
            <a:extLst>
              <a:ext uri="{FF2B5EF4-FFF2-40B4-BE49-F238E27FC236}">
                <a16:creationId xmlns:a16="http://schemas.microsoft.com/office/drawing/2014/main" id="{976A4BB7-665B-FC71-AA1A-6D4350FDA7B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833911" y="12739"/>
            <a:ext cx="1263342" cy="1266119"/>
          </a:xfrm>
          <a:prstGeom prst="rect">
            <a:avLst/>
          </a:prstGeom>
        </p:spPr>
      </p:pic>
      <p:sp>
        <p:nvSpPr>
          <p:cNvPr id="22" name="TextBox 21">
            <a:extLst>
              <a:ext uri="{FF2B5EF4-FFF2-40B4-BE49-F238E27FC236}">
                <a16:creationId xmlns:a16="http://schemas.microsoft.com/office/drawing/2014/main" id="{06F1B22E-6C41-FFEC-687F-7D1107ADD259}"/>
              </a:ext>
            </a:extLst>
          </p:cNvPr>
          <p:cNvSpPr txBox="1"/>
          <p:nvPr/>
        </p:nvSpPr>
        <p:spPr>
          <a:xfrm>
            <a:off x="248512" y="73613"/>
            <a:ext cx="6344728" cy="369332"/>
          </a:xfrm>
          <a:prstGeom prst="rect">
            <a:avLst/>
          </a:prstGeom>
          <a:noFill/>
        </p:spPr>
        <p:txBody>
          <a:bodyPr wrap="square">
            <a:spAutoFit/>
          </a:bodyPr>
          <a:lstStyle/>
          <a:p>
            <a:r>
              <a:rPr lang="en-US" sz="1800" b="1" dirty="0">
                <a:solidFill>
                  <a:schemeClr val="accent2"/>
                </a:solidFill>
              </a:rPr>
              <a:t>Unit 3: Cyber Law and IP Regime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lIns="0" tIns="0" rIns="0" bIns="0" rtlCol="0" anchor="t"/>
          <a:lstStyle/>
          <a:p>
            <a:pPr algn="ctr">
              <a:lnSpc>
                <a:spcPts val="4380"/>
              </a:lnSpc>
              <a:buNone/>
            </a:pPr>
            <a:r>
              <a:rPr lang="en-US" sz="3750" b="1" kern="0" spc="-225" dirty="0">
                <a:solidFill>
                  <a:schemeClr val="accent2"/>
                </a:solidFill>
                <a:latin typeface="Inter" pitchFamily="34" charset="0"/>
                <a:ea typeface="Inter" pitchFamily="34" charset="-122"/>
                <a:cs typeface="Inter" pitchFamily="34" charset="-120"/>
              </a:rPr>
              <a:t>Deepfake &amp; AI Content Advisories</a:t>
            </a:r>
            <a:endParaRPr lang="en-US" dirty="0">
              <a:solidFill>
                <a:schemeClr val="accent2"/>
              </a:solidFill>
            </a:endParaRPr>
          </a:p>
        </p:txBody>
      </p:sp>
      <p:sp>
        <p:nvSpPr>
          <p:cNvPr id="3" name="Object 2"/>
          <p:cNvSpPr/>
          <p:nvPr/>
        </p:nvSpPr>
        <p:spPr>
          <a:xfrm>
            <a:off x="1095101" y="2014034"/>
            <a:ext cx="714196" cy="714196"/>
          </a:xfrm>
          <a:prstGeom prst="ellipse">
            <a:avLst/>
          </a:prstGeom>
          <a:solidFill>
            <a:srgbClr val="22AAEE"/>
          </a:solidFill>
        </p:spPr>
      </p:sp>
      <p:pic>
        <p:nvPicPr>
          <p:cNvPr id="4" name="Object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84812" y="2216289"/>
            <a:ext cx="333292" cy="314246"/>
          </a:xfrm>
          <a:prstGeom prst="rect">
            <a:avLst/>
          </a:prstGeom>
        </p:spPr>
      </p:pic>
      <p:sp>
        <p:nvSpPr>
          <p:cNvPr id="5" name="Object 4"/>
          <p:cNvSpPr/>
          <p:nvPr/>
        </p:nvSpPr>
        <p:spPr>
          <a:xfrm>
            <a:off x="1999750" y="1967413"/>
            <a:ext cx="4242327" cy="533862"/>
          </a:xfrm>
          <a:prstGeom prst="rect">
            <a:avLst/>
          </a:prstGeom>
          <a:noFill/>
        </p:spPr>
        <p:txBody>
          <a:bodyPr wrap="square" lIns="0" tIns="0" rIns="0" bIns="0" rtlCol="0" anchor="t"/>
          <a:lstStyle/>
          <a:p>
            <a:pPr algn="l">
              <a:lnSpc>
                <a:spcPts val="2102"/>
              </a:lnSpc>
              <a:buNone/>
            </a:pPr>
            <a:r>
              <a:rPr lang="en-US" sz="1800" b="1" kern="0" spc="-108" dirty="0">
                <a:latin typeface="Inter" pitchFamily="34" charset="0"/>
                <a:ea typeface="Inter" pitchFamily="34" charset="-122"/>
                <a:cs typeface="Inter" pitchFamily="34" charset="-120"/>
              </a:rPr>
              <a:t>Proactive detection of AI-generated deepfakes</a:t>
            </a:r>
            <a:endParaRPr lang="en-US" dirty="0"/>
          </a:p>
        </p:txBody>
      </p:sp>
      <p:sp>
        <p:nvSpPr>
          <p:cNvPr id="6" name="Object 5"/>
          <p:cNvSpPr/>
          <p:nvPr/>
        </p:nvSpPr>
        <p:spPr>
          <a:xfrm>
            <a:off x="1999750" y="2578447"/>
            <a:ext cx="4242327" cy="792460"/>
          </a:xfrm>
          <a:prstGeom prst="rect">
            <a:avLst/>
          </a:prstGeom>
          <a:noFill/>
        </p:spPr>
        <p:txBody>
          <a:bodyPr wrap="square" lIns="0" tIns="0" rIns="0" bIns="0" rtlCol="0" anchor="t"/>
          <a:lstStyle/>
          <a:p>
            <a:pPr algn="l">
              <a:lnSpc>
                <a:spcPts val="2081"/>
              </a:lnSpc>
              <a:spcBef>
                <a:spcPts val="596"/>
              </a:spcBef>
              <a:buNone/>
            </a:pPr>
            <a:r>
              <a:rPr lang="en-US" sz="1500" kern="0" spc="-30" dirty="0">
                <a:latin typeface="Inter" pitchFamily="34" charset="0"/>
                <a:ea typeface="Inter" pitchFamily="34" charset="-122"/>
                <a:cs typeface="Inter" pitchFamily="34" charset="-120"/>
              </a:rPr>
              <a:t>Platforms must develop advanced AI/ML models to detect and identify AI-generated or manipulated media content.</a:t>
            </a:r>
            <a:endParaRPr lang="en-US" dirty="0"/>
          </a:p>
        </p:txBody>
      </p:sp>
      <p:sp>
        <p:nvSpPr>
          <p:cNvPr id="7" name="Object 6"/>
          <p:cNvSpPr/>
          <p:nvPr/>
        </p:nvSpPr>
        <p:spPr>
          <a:xfrm>
            <a:off x="1095101" y="3785241"/>
            <a:ext cx="714196" cy="714196"/>
          </a:xfrm>
          <a:prstGeom prst="ellipse">
            <a:avLst/>
          </a:prstGeom>
          <a:solidFill>
            <a:srgbClr val="FFD9AD"/>
          </a:solidFill>
        </p:spPr>
      </p:sp>
      <p:pic>
        <p:nvPicPr>
          <p:cNvPr id="8" name="Object 7"/>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84809" y="3974949"/>
            <a:ext cx="333292" cy="333292"/>
          </a:xfrm>
          <a:prstGeom prst="rect">
            <a:avLst/>
          </a:prstGeom>
        </p:spPr>
      </p:pic>
      <p:sp>
        <p:nvSpPr>
          <p:cNvPr id="9" name="Object 8"/>
          <p:cNvSpPr/>
          <p:nvPr/>
        </p:nvSpPr>
        <p:spPr>
          <a:xfrm>
            <a:off x="1999750" y="3738620"/>
            <a:ext cx="4242327" cy="266931"/>
          </a:xfrm>
          <a:prstGeom prst="rect">
            <a:avLst/>
          </a:prstGeom>
          <a:noFill/>
        </p:spPr>
        <p:txBody>
          <a:bodyPr wrap="square" lIns="0" tIns="0" rIns="0" bIns="0" rtlCol="0" anchor="t"/>
          <a:lstStyle/>
          <a:p>
            <a:pPr algn="l">
              <a:lnSpc>
                <a:spcPts val="2102"/>
              </a:lnSpc>
              <a:buNone/>
            </a:pPr>
            <a:r>
              <a:rPr lang="en-US" sz="1800" b="1" kern="0" spc="-108" dirty="0">
                <a:latin typeface="Inter" pitchFamily="34" charset="0"/>
                <a:ea typeface="Inter" pitchFamily="34" charset="-122"/>
                <a:cs typeface="Inter" pitchFamily="34" charset="-120"/>
              </a:rPr>
              <a:t>Labeling and watermarking of deepfakes</a:t>
            </a:r>
            <a:endParaRPr lang="en-US" dirty="0"/>
          </a:p>
        </p:txBody>
      </p:sp>
      <p:sp>
        <p:nvSpPr>
          <p:cNvPr id="10" name="Object 9"/>
          <p:cNvSpPr/>
          <p:nvPr/>
        </p:nvSpPr>
        <p:spPr>
          <a:xfrm>
            <a:off x="1999750" y="4082724"/>
            <a:ext cx="4242327" cy="792460"/>
          </a:xfrm>
          <a:prstGeom prst="rect">
            <a:avLst/>
          </a:prstGeom>
          <a:noFill/>
        </p:spPr>
        <p:txBody>
          <a:bodyPr wrap="square" lIns="0" tIns="0" rIns="0" bIns="0" rtlCol="0" anchor="t"/>
          <a:lstStyle/>
          <a:p>
            <a:pPr algn="l">
              <a:lnSpc>
                <a:spcPts val="2081"/>
              </a:lnSpc>
              <a:spcBef>
                <a:spcPts val="596"/>
              </a:spcBef>
              <a:buNone/>
            </a:pPr>
            <a:r>
              <a:rPr lang="en-US" sz="1500" kern="0" spc="-30" dirty="0">
                <a:latin typeface="Inter" pitchFamily="34" charset="0"/>
                <a:ea typeface="Inter" pitchFamily="34" charset="-122"/>
                <a:cs typeface="Inter" pitchFamily="34" charset="-120"/>
              </a:rPr>
              <a:t>Detected deepfakes should be prominently labeled or watermarked to inform users about the synthetic nature of the content.</a:t>
            </a:r>
            <a:endParaRPr lang="en-US" dirty="0"/>
          </a:p>
        </p:txBody>
      </p:sp>
      <p:sp>
        <p:nvSpPr>
          <p:cNvPr id="11" name="Object 10"/>
          <p:cNvSpPr/>
          <p:nvPr/>
        </p:nvSpPr>
        <p:spPr>
          <a:xfrm>
            <a:off x="6332541" y="2014034"/>
            <a:ext cx="714196" cy="714196"/>
          </a:xfrm>
          <a:prstGeom prst="ellipse">
            <a:avLst/>
          </a:prstGeom>
          <a:solidFill>
            <a:srgbClr val="FEC088"/>
          </a:solidFill>
        </p:spPr>
      </p:sp>
      <p:pic>
        <p:nvPicPr>
          <p:cNvPr id="12" name="Object 11"/>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34807" y="2182829"/>
            <a:ext cx="314246" cy="380905"/>
          </a:xfrm>
          <a:prstGeom prst="rect">
            <a:avLst/>
          </a:prstGeom>
        </p:spPr>
      </p:pic>
      <p:sp>
        <p:nvSpPr>
          <p:cNvPr id="13" name="Object 12"/>
          <p:cNvSpPr/>
          <p:nvPr/>
        </p:nvSpPr>
        <p:spPr>
          <a:xfrm>
            <a:off x="7237190" y="1967413"/>
            <a:ext cx="4242327" cy="533862"/>
          </a:xfrm>
          <a:prstGeom prst="rect">
            <a:avLst/>
          </a:prstGeom>
          <a:noFill/>
        </p:spPr>
        <p:txBody>
          <a:bodyPr wrap="square" lIns="0" tIns="0" rIns="0" bIns="0" rtlCol="0" anchor="t"/>
          <a:lstStyle/>
          <a:p>
            <a:pPr algn="l">
              <a:lnSpc>
                <a:spcPts val="2102"/>
              </a:lnSpc>
              <a:buNone/>
            </a:pPr>
            <a:r>
              <a:rPr lang="en-US" sz="1800" b="1" kern="0" spc="-108" dirty="0">
                <a:latin typeface="Inter" pitchFamily="34" charset="0"/>
                <a:ea typeface="Inter" pitchFamily="34" charset="-122"/>
                <a:cs typeface="Inter" pitchFamily="34" charset="-120"/>
              </a:rPr>
              <a:t>Removal of impersonation/manipulated media</a:t>
            </a:r>
            <a:endParaRPr lang="en-US" dirty="0"/>
          </a:p>
        </p:txBody>
      </p:sp>
      <p:sp>
        <p:nvSpPr>
          <p:cNvPr id="14" name="Object 13"/>
          <p:cNvSpPr/>
          <p:nvPr/>
        </p:nvSpPr>
        <p:spPr>
          <a:xfrm>
            <a:off x="7237190" y="2578447"/>
            <a:ext cx="4242327" cy="528307"/>
          </a:xfrm>
          <a:prstGeom prst="rect">
            <a:avLst/>
          </a:prstGeom>
          <a:noFill/>
        </p:spPr>
        <p:txBody>
          <a:bodyPr wrap="square" lIns="0" tIns="0" rIns="0" bIns="0" rtlCol="0" anchor="t"/>
          <a:lstStyle/>
          <a:p>
            <a:pPr algn="l">
              <a:lnSpc>
                <a:spcPts val="2081"/>
              </a:lnSpc>
              <a:spcBef>
                <a:spcPts val="596"/>
              </a:spcBef>
              <a:buNone/>
            </a:pPr>
            <a:r>
              <a:rPr lang="en-US" sz="1500" kern="0" spc="-30" dirty="0">
                <a:latin typeface="Inter" pitchFamily="34" charset="0"/>
                <a:ea typeface="Inter" pitchFamily="34" charset="-122"/>
                <a:cs typeface="Inter" pitchFamily="34" charset="-120"/>
              </a:rPr>
              <a:t>Platforms must remove any content that violates the</a:t>
            </a:r>
            <a:endParaRPr lang="en-US" dirty="0"/>
          </a:p>
        </p:txBody>
      </p:sp>
      <p:sp>
        <p:nvSpPr>
          <p:cNvPr id="15" name="Object 14"/>
          <p:cNvSpPr/>
          <p:nvPr/>
        </p:nvSpPr>
        <p:spPr>
          <a:xfrm>
            <a:off x="6332541" y="3518608"/>
            <a:ext cx="714196" cy="714196"/>
          </a:xfrm>
          <a:prstGeom prst="ellipse">
            <a:avLst/>
          </a:prstGeom>
          <a:solidFill>
            <a:srgbClr val="FD864D"/>
          </a:solidFill>
        </p:spPr>
      </p:sp>
      <p:pic>
        <p:nvPicPr>
          <p:cNvPr id="16" name="Object 15"/>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26435" y="3733425"/>
            <a:ext cx="333292" cy="285679"/>
          </a:xfrm>
          <a:prstGeom prst="rect">
            <a:avLst/>
          </a:prstGeom>
        </p:spPr>
      </p:pic>
      <p:sp>
        <p:nvSpPr>
          <p:cNvPr id="17" name="Object 16"/>
          <p:cNvSpPr/>
          <p:nvPr/>
        </p:nvSpPr>
        <p:spPr>
          <a:xfrm>
            <a:off x="7237190" y="3471986"/>
            <a:ext cx="4242327" cy="266931"/>
          </a:xfrm>
          <a:prstGeom prst="rect">
            <a:avLst/>
          </a:prstGeom>
          <a:noFill/>
        </p:spPr>
        <p:txBody>
          <a:bodyPr wrap="square" lIns="0" tIns="0" rIns="0" bIns="0" rtlCol="0" anchor="t"/>
          <a:lstStyle/>
          <a:p>
            <a:pPr algn="l">
              <a:lnSpc>
                <a:spcPts val="2102"/>
              </a:lnSpc>
              <a:buNone/>
            </a:pPr>
            <a:r>
              <a:rPr lang="en-US" sz="1800" b="1" kern="0" spc="-108" dirty="0">
                <a:latin typeface="Inter" pitchFamily="34" charset="0"/>
                <a:ea typeface="Inter" pitchFamily="34" charset="-122"/>
                <a:cs typeface="Inter" pitchFamily="34" charset="-120"/>
              </a:rPr>
              <a:t>Visible policies and user education</a:t>
            </a:r>
            <a:endParaRPr lang="en-US" dirty="0"/>
          </a:p>
        </p:txBody>
      </p:sp>
      <p:sp>
        <p:nvSpPr>
          <p:cNvPr id="18" name="Object 17"/>
          <p:cNvSpPr/>
          <p:nvPr/>
        </p:nvSpPr>
        <p:spPr>
          <a:xfrm>
            <a:off x="7237190" y="3816090"/>
            <a:ext cx="4242327" cy="1056614"/>
          </a:xfrm>
          <a:prstGeom prst="rect">
            <a:avLst/>
          </a:prstGeom>
          <a:noFill/>
        </p:spPr>
        <p:txBody>
          <a:bodyPr wrap="square" lIns="0" tIns="0" rIns="0" bIns="0" rtlCol="0" anchor="t"/>
          <a:lstStyle/>
          <a:p>
            <a:pPr algn="l">
              <a:lnSpc>
                <a:spcPts val="2081"/>
              </a:lnSpc>
              <a:spcBef>
                <a:spcPts val="596"/>
              </a:spcBef>
              <a:buNone/>
            </a:pPr>
            <a:r>
              <a:rPr lang="en-US" sz="1500" kern="0" spc="-30" dirty="0">
                <a:latin typeface="Inter" pitchFamily="34" charset="0"/>
                <a:ea typeface="Inter" pitchFamily="34" charset="-122"/>
                <a:cs typeface="Inter" pitchFamily="34" charset="-120"/>
              </a:rPr>
              <a:t>Platforms should maintain clear and visible policies regarding deepfakes, and proactively educate users about the risks and identification of such content.</a:t>
            </a:r>
            <a:endParaRPr lang="en-US" dirty="0"/>
          </a:p>
        </p:txBody>
      </p:sp>
      <p:sp>
        <p:nvSpPr>
          <p:cNvPr id="19" name="Object 18"/>
          <p:cNvSpPr/>
          <p:nvPr/>
        </p:nvSpPr>
        <p:spPr>
          <a:xfrm>
            <a:off x="0" y="5713571"/>
            <a:ext cx="12188952" cy="1142714"/>
          </a:xfrm>
          <a:prstGeom prst="rect">
            <a:avLst/>
          </a:prstGeom>
          <a:solidFill>
            <a:srgbClr val="FFD9AD"/>
          </a:solidFill>
        </p:spPr>
      </p:sp>
      <p:sp>
        <p:nvSpPr>
          <p:cNvPr id="20" name="Object 19"/>
          <p:cNvSpPr/>
          <p:nvPr/>
        </p:nvSpPr>
        <p:spPr>
          <a:xfrm>
            <a:off x="1014159" y="5961457"/>
            <a:ext cx="10160634" cy="650514"/>
          </a:xfrm>
          <a:prstGeom prst="rect">
            <a:avLst/>
          </a:prstGeom>
          <a:noFill/>
        </p:spPr>
        <p:txBody>
          <a:bodyPr wrap="square" lIns="0" tIns="0" rIns="0" bIns="0" rtlCol="0" anchor="ctr"/>
          <a:lstStyle/>
          <a:p>
            <a:pPr algn="ctr">
              <a:lnSpc>
                <a:spcPts val="1709"/>
              </a:lnSpc>
              <a:buNone/>
            </a:pPr>
            <a:r>
              <a:rPr lang="en-US" sz="1463" b="1" kern="0" spc="-88" dirty="0">
                <a:latin typeface="Inter" pitchFamily="34" charset="0"/>
                <a:ea typeface="Inter" pitchFamily="34" charset="-122"/>
                <a:cs typeface="Inter" pitchFamily="34" charset="-120"/>
              </a:rPr>
              <a:t>Effectively addressing the growing challenge of deepfakes and manipulated media requires a multi-pronged approach, including proactive detection, transparent labeling, swift removal, and comprehensive user education. Platforms must remain vigilant and continuously adapt their technical and policy frameworks to maintain compliance and protect their users.</a:t>
            </a:r>
            <a:endParaRPr lang="en-US" dirty="0"/>
          </a:p>
        </p:txBody>
      </p:sp>
      <p:pic>
        <p:nvPicPr>
          <p:cNvPr id="21" name="Picture 20">
            <a:extLst>
              <a:ext uri="{FF2B5EF4-FFF2-40B4-BE49-F238E27FC236}">
                <a16:creationId xmlns:a16="http://schemas.microsoft.com/office/drawing/2014/main" id="{23A47E44-AD35-5E73-BE1A-412EA441090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833911" y="12739"/>
            <a:ext cx="1263342" cy="1266119"/>
          </a:xfrm>
          <a:prstGeom prst="rect">
            <a:avLst/>
          </a:prstGeom>
        </p:spPr>
      </p:pic>
      <p:sp>
        <p:nvSpPr>
          <p:cNvPr id="22" name="TextBox 21">
            <a:extLst>
              <a:ext uri="{FF2B5EF4-FFF2-40B4-BE49-F238E27FC236}">
                <a16:creationId xmlns:a16="http://schemas.microsoft.com/office/drawing/2014/main" id="{8D499998-2A70-A85B-D969-33EBC7368B27}"/>
              </a:ext>
            </a:extLst>
          </p:cNvPr>
          <p:cNvSpPr txBox="1"/>
          <p:nvPr/>
        </p:nvSpPr>
        <p:spPr>
          <a:xfrm>
            <a:off x="248512" y="73613"/>
            <a:ext cx="6344728" cy="369332"/>
          </a:xfrm>
          <a:prstGeom prst="rect">
            <a:avLst/>
          </a:prstGeom>
          <a:noFill/>
        </p:spPr>
        <p:txBody>
          <a:bodyPr wrap="square">
            <a:spAutoFit/>
          </a:bodyPr>
          <a:lstStyle/>
          <a:p>
            <a:r>
              <a:rPr lang="en-US" sz="1800" b="1" dirty="0">
                <a:solidFill>
                  <a:schemeClr val="accent2"/>
                </a:solidFill>
              </a:rPr>
              <a:t>Unit 3: Cyber Law and IP Regime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lIns="0" tIns="0" rIns="0" bIns="0" rtlCol="0" anchor="t"/>
          <a:lstStyle/>
          <a:p>
            <a:pPr algn="ctr">
              <a:lnSpc>
                <a:spcPts val="4380"/>
              </a:lnSpc>
              <a:buNone/>
            </a:pPr>
            <a:r>
              <a:rPr lang="en-US" sz="3750" b="1" kern="0" spc="-225" dirty="0">
                <a:solidFill>
                  <a:schemeClr val="accent2"/>
                </a:solidFill>
                <a:latin typeface="Inter" pitchFamily="34" charset="0"/>
                <a:ea typeface="Inter" pitchFamily="34" charset="-122"/>
                <a:cs typeface="Inter" pitchFamily="34" charset="-120"/>
              </a:rPr>
              <a:t>Engineering Checklist &amp; Key Take-Aways</a:t>
            </a:r>
            <a:endParaRPr lang="en-US" dirty="0">
              <a:solidFill>
                <a:schemeClr val="accent2"/>
              </a:solidFill>
            </a:endParaRPr>
          </a:p>
        </p:txBody>
      </p:sp>
      <p:sp>
        <p:nvSpPr>
          <p:cNvPr id="3" name="Object 2"/>
          <p:cNvSpPr/>
          <p:nvPr/>
        </p:nvSpPr>
        <p:spPr>
          <a:xfrm>
            <a:off x="987972" y="1590277"/>
            <a:ext cx="1428393" cy="1428393"/>
          </a:xfrm>
          <a:prstGeom prst="ellipse">
            <a:avLst/>
          </a:prstGeom>
          <a:solidFill>
            <a:srgbClr val="22AAEE"/>
          </a:solidFill>
        </p:spPr>
      </p:sp>
      <p:pic>
        <p:nvPicPr>
          <p:cNvPr id="4" name="Object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17605" y="2011541"/>
            <a:ext cx="580880" cy="580880"/>
          </a:xfrm>
          <a:prstGeom prst="rect">
            <a:avLst/>
          </a:prstGeom>
        </p:spPr>
      </p:pic>
      <p:sp>
        <p:nvSpPr>
          <p:cNvPr id="5" name="Object 4"/>
          <p:cNvSpPr/>
          <p:nvPr/>
        </p:nvSpPr>
        <p:spPr>
          <a:xfrm>
            <a:off x="403283" y="3114888"/>
            <a:ext cx="2597770" cy="266931"/>
          </a:xfrm>
          <a:prstGeom prst="rect">
            <a:avLst/>
          </a:prstGeom>
          <a:noFill/>
        </p:spPr>
        <p:txBody>
          <a:bodyPr wrap="square" lIns="0" tIns="0" rIns="0" bIns="0" rtlCol="0" anchor="t"/>
          <a:lstStyle/>
          <a:p>
            <a:pPr algn="ctr">
              <a:lnSpc>
                <a:spcPts val="2102"/>
              </a:lnSpc>
              <a:buNone/>
            </a:pPr>
            <a:r>
              <a:rPr lang="en-US" sz="1800" b="1" kern="0" spc="-108" dirty="0">
                <a:latin typeface="Inter" pitchFamily="34" charset="0"/>
                <a:ea typeface="Inter" pitchFamily="34" charset="-122"/>
                <a:cs typeface="Inter" pitchFamily="34" charset="-120"/>
              </a:rPr>
              <a:t>Takedown Clock</a:t>
            </a:r>
            <a:endParaRPr lang="en-US" dirty="0"/>
          </a:p>
        </p:txBody>
      </p:sp>
      <p:sp>
        <p:nvSpPr>
          <p:cNvPr id="6" name="Object 5"/>
          <p:cNvSpPr/>
          <p:nvPr/>
        </p:nvSpPr>
        <p:spPr>
          <a:xfrm>
            <a:off x="403283" y="3458992"/>
            <a:ext cx="2597770" cy="1320767"/>
          </a:xfrm>
          <a:prstGeom prst="rect">
            <a:avLst/>
          </a:prstGeom>
          <a:noFill/>
        </p:spPr>
        <p:txBody>
          <a:bodyPr wrap="square" lIns="0" tIns="0" rIns="0" bIns="0" rtlCol="0" anchor="t"/>
          <a:lstStyle/>
          <a:p>
            <a:pPr algn="ctr">
              <a:lnSpc>
                <a:spcPts val="2081"/>
              </a:lnSpc>
              <a:spcBef>
                <a:spcPts val="596"/>
              </a:spcBef>
              <a:buNone/>
            </a:pPr>
            <a:r>
              <a:rPr lang="en-US" sz="1500" kern="0" spc="-30" dirty="0">
                <a:latin typeface="Inter" pitchFamily="34" charset="0"/>
                <a:ea typeface="Inter" pitchFamily="34" charset="-122"/>
                <a:cs typeface="Inter" pitchFamily="34" charset="-120"/>
              </a:rPr>
              <a:t>Build a 36-hour and 24-hour takedown clock into the ticketing system to ensure compliance with content removal timelines.</a:t>
            </a:r>
            <a:endParaRPr lang="en-US" dirty="0"/>
          </a:p>
        </p:txBody>
      </p:sp>
      <p:sp>
        <p:nvSpPr>
          <p:cNvPr id="7" name="Object 6"/>
          <p:cNvSpPr/>
          <p:nvPr/>
        </p:nvSpPr>
        <p:spPr>
          <a:xfrm>
            <a:off x="3916177" y="1590277"/>
            <a:ext cx="1428393" cy="1428393"/>
          </a:xfrm>
          <a:prstGeom prst="ellipse">
            <a:avLst/>
          </a:prstGeom>
          <a:solidFill>
            <a:srgbClr val="FFD9AD"/>
          </a:solidFill>
        </p:spPr>
      </p:sp>
      <p:pic>
        <p:nvPicPr>
          <p:cNvPr id="8" name="Object 7"/>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70486" y="1961329"/>
            <a:ext cx="704674" cy="685629"/>
          </a:xfrm>
          <a:prstGeom prst="rect">
            <a:avLst/>
          </a:prstGeom>
        </p:spPr>
      </p:pic>
      <p:sp>
        <p:nvSpPr>
          <p:cNvPr id="9" name="Object 8"/>
          <p:cNvSpPr/>
          <p:nvPr/>
        </p:nvSpPr>
        <p:spPr>
          <a:xfrm>
            <a:off x="3315776" y="3114888"/>
            <a:ext cx="2629195" cy="266931"/>
          </a:xfrm>
          <a:prstGeom prst="rect">
            <a:avLst/>
          </a:prstGeom>
          <a:noFill/>
        </p:spPr>
        <p:txBody>
          <a:bodyPr wrap="square" lIns="0" tIns="0" rIns="0" bIns="0" rtlCol="0" anchor="t"/>
          <a:lstStyle/>
          <a:p>
            <a:pPr algn="ctr">
              <a:lnSpc>
                <a:spcPts val="2102"/>
              </a:lnSpc>
              <a:buNone/>
            </a:pPr>
            <a:r>
              <a:rPr lang="en-US" sz="1800" b="1" kern="0" spc="-108" dirty="0">
                <a:latin typeface="Inter" pitchFamily="34" charset="0"/>
                <a:ea typeface="Inter" pitchFamily="34" charset="-122"/>
                <a:cs typeface="Inter" pitchFamily="34" charset="-120"/>
              </a:rPr>
              <a:t>Hash-log Uploads</a:t>
            </a:r>
            <a:endParaRPr lang="en-US" dirty="0"/>
          </a:p>
        </p:txBody>
      </p:sp>
      <p:sp>
        <p:nvSpPr>
          <p:cNvPr id="10" name="Object 9"/>
          <p:cNvSpPr/>
          <p:nvPr/>
        </p:nvSpPr>
        <p:spPr>
          <a:xfrm>
            <a:off x="3315776" y="3458992"/>
            <a:ext cx="2629195" cy="1056614"/>
          </a:xfrm>
          <a:prstGeom prst="rect">
            <a:avLst/>
          </a:prstGeom>
          <a:noFill/>
        </p:spPr>
        <p:txBody>
          <a:bodyPr wrap="square" lIns="0" tIns="0" rIns="0" bIns="0" rtlCol="0" anchor="t"/>
          <a:lstStyle/>
          <a:p>
            <a:pPr algn="ctr">
              <a:lnSpc>
                <a:spcPts val="2081"/>
              </a:lnSpc>
              <a:spcBef>
                <a:spcPts val="596"/>
              </a:spcBef>
              <a:buNone/>
            </a:pPr>
            <a:r>
              <a:rPr lang="en-US" sz="1500" kern="0" spc="-30" dirty="0">
                <a:latin typeface="Inter" pitchFamily="34" charset="0"/>
                <a:ea typeface="Inter" pitchFamily="34" charset="-122"/>
                <a:cs typeface="Inter" pitchFamily="34" charset="-120"/>
              </a:rPr>
              <a:t>Hash-log every user upload to maintain a tamper-evident audit trail as evidence (BSA S 73).</a:t>
            </a:r>
            <a:endParaRPr lang="en-US" dirty="0"/>
          </a:p>
        </p:txBody>
      </p:sp>
      <p:sp>
        <p:nvSpPr>
          <p:cNvPr id="11" name="Object 10"/>
          <p:cNvSpPr/>
          <p:nvPr/>
        </p:nvSpPr>
        <p:spPr>
          <a:xfrm>
            <a:off x="6844382" y="1590277"/>
            <a:ext cx="1428393" cy="1428393"/>
          </a:xfrm>
          <a:prstGeom prst="ellipse">
            <a:avLst/>
          </a:prstGeom>
          <a:solidFill>
            <a:srgbClr val="FEC088"/>
          </a:solidFill>
        </p:spPr>
      </p:sp>
      <p:pic>
        <p:nvPicPr>
          <p:cNvPr id="12" name="Object 11"/>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98691" y="2086868"/>
            <a:ext cx="733242" cy="447563"/>
          </a:xfrm>
          <a:prstGeom prst="rect">
            <a:avLst/>
          </a:prstGeom>
        </p:spPr>
      </p:pic>
      <p:sp>
        <p:nvSpPr>
          <p:cNvPr id="13" name="Object 12"/>
          <p:cNvSpPr/>
          <p:nvPr/>
        </p:nvSpPr>
        <p:spPr>
          <a:xfrm>
            <a:off x="6207557" y="3114888"/>
            <a:ext cx="2697282" cy="266931"/>
          </a:xfrm>
          <a:prstGeom prst="rect">
            <a:avLst/>
          </a:prstGeom>
          <a:noFill/>
        </p:spPr>
        <p:txBody>
          <a:bodyPr wrap="square" lIns="0" tIns="0" rIns="0" bIns="0" rtlCol="0" anchor="t"/>
          <a:lstStyle/>
          <a:p>
            <a:pPr algn="ctr">
              <a:lnSpc>
                <a:spcPts val="2102"/>
              </a:lnSpc>
              <a:buNone/>
            </a:pPr>
            <a:r>
              <a:rPr lang="en-US" sz="1800" b="1" kern="0" spc="-108" dirty="0">
                <a:latin typeface="Inter" pitchFamily="34" charset="0"/>
                <a:ea typeface="Inter" pitchFamily="34" charset="-122"/>
                <a:cs typeface="Inter" pitchFamily="34" charset="-120"/>
              </a:rPr>
              <a:t>Automate Detection</a:t>
            </a:r>
            <a:endParaRPr lang="en-US" dirty="0"/>
          </a:p>
        </p:txBody>
      </p:sp>
      <p:sp>
        <p:nvSpPr>
          <p:cNvPr id="14" name="Object 13"/>
          <p:cNvSpPr/>
          <p:nvPr/>
        </p:nvSpPr>
        <p:spPr>
          <a:xfrm>
            <a:off x="6207557" y="3458992"/>
            <a:ext cx="2697282" cy="1320767"/>
          </a:xfrm>
          <a:prstGeom prst="rect">
            <a:avLst/>
          </a:prstGeom>
          <a:noFill/>
        </p:spPr>
        <p:txBody>
          <a:bodyPr wrap="square" lIns="0" tIns="0" rIns="0" bIns="0" rtlCol="0" anchor="t"/>
          <a:lstStyle/>
          <a:p>
            <a:pPr algn="ctr">
              <a:lnSpc>
                <a:spcPts val="2081"/>
              </a:lnSpc>
              <a:spcBef>
                <a:spcPts val="596"/>
              </a:spcBef>
              <a:buNone/>
            </a:pPr>
            <a:r>
              <a:rPr lang="en-US" sz="1500" kern="0" spc="-30" dirty="0">
                <a:latin typeface="Inter" pitchFamily="34" charset="0"/>
                <a:ea typeface="Inter" pitchFamily="34" charset="-122"/>
                <a:cs typeface="Inter" pitchFamily="34" charset="-120"/>
              </a:rPr>
              <a:t>Automate the detection of prohibited content, but maintain a human review loop to ensure accuracy and prevent over-censorship.</a:t>
            </a:r>
            <a:endParaRPr lang="en-US" dirty="0"/>
          </a:p>
        </p:txBody>
      </p:sp>
      <p:sp>
        <p:nvSpPr>
          <p:cNvPr id="15" name="Object 14"/>
          <p:cNvSpPr/>
          <p:nvPr/>
        </p:nvSpPr>
        <p:spPr>
          <a:xfrm>
            <a:off x="9772587" y="1590277"/>
            <a:ext cx="1428393" cy="1428393"/>
          </a:xfrm>
          <a:prstGeom prst="ellipse">
            <a:avLst/>
          </a:prstGeom>
          <a:solidFill>
            <a:srgbClr val="FD864D"/>
          </a:solidFill>
        </p:spPr>
      </p:sp>
      <p:pic>
        <p:nvPicPr>
          <p:cNvPr id="16" name="Object 15"/>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118529" y="1986435"/>
            <a:ext cx="752287" cy="638015"/>
          </a:xfrm>
          <a:prstGeom prst="rect">
            <a:avLst/>
          </a:prstGeom>
        </p:spPr>
      </p:pic>
      <p:sp>
        <p:nvSpPr>
          <p:cNvPr id="17" name="Object 16"/>
          <p:cNvSpPr/>
          <p:nvPr/>
        </p:nvSpPr>
        <p:spPr>
          <a:xfrm>
            <a:off x="9219323" y="3114888"/>
            <a:ext cx="2534921" cy="533862"/>
          </a:xfrm>
          <a:prstGeom prst="rect">
            <a:avLst/>
          </a:prstGeom>
          <a:noFill/>
        </p:spPr>
        <p:txBody>
          <a:bodyPr wrap="square" lIns="0" tIns="0" rIns="0" bIns="0" rtlCol="0" anchor="t"/>
          <a:lstStyle/>
          <a:p>
            <a:pPr algn="ctr">
              <a:lnSpc>
                <a:spcPts val="2102"/>
              </a:lnSpc>
              <a:buNone/>
            </a:pPr>
            <a:r>
              <a:rPr lang="en-US" sz="1800" b="1" kern="0" spc="-108" dirty="0">
                <a:latin typeface="Inter" pitchFamily="34" charset="0"/>
                <a:ea typeface="Inter" pitchFamily="34" charset="-122"/>
                <a:cs typeface="Inter" pitchFamily="34" charset="-120"/>
              </a:rPr>
              <a:t>Compliance as a DevSecOps Task</a:t>
            </a:r>
            <a:endParaRPr lang="en-US" dirty="0"/>
          </a:p>
        </p:txBody>
      </p:sp>
      <p:sp>
        <p:nvSpPr>
          <p:cNvPr id="18" name="Object 17"/>
          <p:cNvSpPr/>
          <p:nvPr/>
        </p:nvSpPr>
        <p:spPr>
          <a:xfrm>
            <a:off x="9219323" y="3725923"/>
            <a:ext cx="2534921" cy="1584921"/>
          </a:xfrm>
          <a:prstGeom prst="rect">
            <a:avLst/>
          </a:prstGeom>
          <a:noFill/>
        </p:spPr>
        <p:txBody>
          <a:bodyPr wrap="square" lIns="0" tIns="0" rIns="0" bIns="0" rtlCol="0" anchor="t"/>
          <a:lstStyle/>
          <a:p>
            <a:pPr algn="ctr">
              <a:lnSpc>
                <a:spcPts val="2081"/>
              </a:lnSpc>
              <a:spcBef>
                <a:spcPts val="596"/>
              </a:spcBef>
              <a:buNone/>
            </a:pPr>
            <a:r>
              <a:rPr lang="en-US" sz="1500" kern="0" spc="-30" dirty="0">
                <a:latin typeface="Inter" pitchFamily="34" charset="0"/>
                <a:ea typeface="Inter" pitchFamily="34" charset="-122"/>
                <a:cs typeface="Inter" pitchFamily="34" charset="-120"/>
              </a:rPr>
              <a:t>Safe-harbor is not a blanket shield, and compliance is an ongoing, evolving DevSecOps task that requires continuous monitoring and adaptation.</a:t>
            </a:r>
            <a:endParaRPr lang="en-US" dirty="0"/>
          </a:p>
        </p:txBody>
      </p:sp>
      <p:sp>
        <p:nvSpPr>
          <p:cNvPr id="19" name="Object 18"/>
          <p:cNvSpPr/>
          <p:nvPr/>
        </p:nvSpPr>
        <p:spPr>
          <a:xfrm>
            <a:off x="0" y="5713571"/>
            <a:ext cx="12188952" cy="1142714"/>
          </a:xfrm>
          <a:prstGeom prst="rect">
            <a:avLst/>
          </a:prstGeom>
          <a:solidFill>
            <a:srgbClr val="FFD9AD"/>
          </a:solidFill>
        </p:spPr>
      </p:sp>
      <p:sp>
        <p:nvSpPr>
          <p:cNvPr id="20" name="Object 19"/>
          <p:cNvSpPr/>
          <p:nvPr/>
        </p:nvSpPr>
        <p:spPr>
          <a:xfrm>
            <a:off x="42852" y="6036844"/>
            <a:ext cx="12103248" cy="500235"/>
          </a:xfrm>
          <a:prstGeom prst="rect">
            <a:avLst/>
          </a:prstGeom>
          <a:noFill/>
        </p:spPr>
        <p:txBody>
          <a:bodyPr wrap="square" lIns="0" tIns="0" rIns="0" bIns="0" rtlCol="0" anchor="ctr"/>
          <a:lstStyle/>
          <a:p>
            <a:pPr algn="ctr">
              <a:lnSpc>
                <a:spcPts val="1314"/>
              </a:lnSpc>
              <a:buNone/>
            </a:pPr>
            <a:r>
              <a:rPr lang="en-US" sz="1125" b="1" kern="0" spc="-67" dirty="0">
                <a:latin typeface="Inter" pitchFamily="34" charset="0"/>
                <a:ea typeface="Inter" pitchFamily="34" charset="-122"/>
                <a:cs typeface="Inter" pitchFamily="34" charset="-120"/>
              </a:rPr>
              <a:t>The engineering checklist emphasizes the need for a proactive, technology-driven approach to platform compliance, while maintaining a balance between automation and human oversight. Ultimately, effective platform governance requires a deep understanding of the evolving regulatory landscape and a commitment to continuously refining the platform's engineering and operational practices.</a:t>
            </a:r>
            <a:endParaRPr lang="en-US" dirty="0"/>
          </a:p>
        </p:txBody>
      </p:sp>
      <p:pic>
        <p:nvPicPr>
          <p:cNvPr id="21" name="Picture 20">
            <a:extLst>
              <a:ext uri="{FF2B5EF4-FFF2-40B4-BE49-F238E27FC236}">
                <a16:creationId xmlns:a16="http://schemas.microsoft.com/office/drawing/2014/main" id="{8511D8D1-EE19-AFAF-C960-CB3813CA8B1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833911" y="12739"/>
            <a:ext cx="1263342" cy="1266119"/>
          </a:xfrm>
          <a:prstGeom prst="rect">
            <a:avLst/>
          </a:prstGeom>
        </p:spPr>
      </p:pic>
      <p:sp>
        <p:nvSpPr>
          <p:cNvPr id="22" name="TextBox 21">
            <a:extLst>
              <a:ext uri="{FF2B5EF4-FFF2-40B4-BE49-F238E27FC236}">
                <a16:creationId xmlns:a16="http://schemas.microsoft.com/office/drawing/2014/main" id="{904E76CF-1A78-9F94-0912-2D2C018F195B}"/>
              </a:ext>
            </a:extLst>
          </p:cNvPr>
          <p:cNvSpPr txBox="1"/>
          <p:nvPr/>
        </p:nvSpPr>
        <p:spPr>
          <a:xfrm>
            <a:off x="248512" y="73613"/>
            <a:ext cx="6344728" cy="369332"/>
          </a:xfrm>
          <a:prstGeom prst="rect">
            <a:avLst/>
          </a:prstGeom>
          <a:noFill/>
        </p:spPr>
        <p:txBody>
          <a:bodyPr wrap="square">
            <a:spAutoFit/>
          </a:bodyPr>
          <a:lstStyle/>
          <a:p>
            <a:r>
              <a:rPr lang="en-US" sz="1800" b="1" dirty="0">
                <a:solidFill>
                  <a:schemeClr val="accent2"/>
                </a:solidFill>
              </a:rPr>
              <a:t>Unit 3: Cyber Law and IP Regime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6431577" y="476131"/>
            <a:ext cx="5281244" cy="5904024"/>
          </a:xfrm>
          <a:prstGeom prst="rect">
            <a:avLst/>
          </a:prstGeom>
          <a:solidFill>
            <a:srgbClr val="22AAEE"/>
          </a:solidFill>
        </p:spPr>
      </p:sp>
      <p:pic>
        <p:nvPicPr>
          <p:cNvPr id="3" name="Object 2" descr="Intermediary Liability &amp; Platform Duties"/>
          <p:cNvPicPr>
            <a:picLocks noChangeAspect="1"/>
          </p:cNvPicPr>
          <p:nvPr/>
        </p:nvPicPr>
        <p:blipFill>
          <a:blip r:embed="rId3"/>
          <a:srcRect l="20242" r="20242"/>
          <a:stretch/>
        </p:blipFill>
        <p:spPr>
          <a:xfrm>
            <a:off x="6431576" y="476131"/>
            <a:ext cx="5281243" cy="5904024"/>
          </a:xfrm>
          <a:prstGeom prst="rect">
            <a:avLst/>
          </a:prstGeom>
        </p:spPr>
      </p:pic>
      <p:sp>
        <p:nvSpPr>
          <p:cNvPr id="4" name="Object 3"/>
          <p:cNvSpPr/>
          <p:nvPr/>
        </p:nvSpPr>
        <p:spPr>
          <a:xfrm>
            <a:off x="1027302" y="788493"/>
            <a:ext cx="4376973" cy="1668244"/>
          </a:xfrm>
          <a:prstGeom prst="rect">
            <a:avLst/>
          </a:prstGeom>
          <a:noFill/>
        </p:spPr>
        <p:txBody>
          <a:bodyPr wrap="square" lIns="0" tIns="0" rIns="0" bIns="0" rtlCol="0" anchor="ctr"/>
          <a:lstStyle/>
          <a:p>
            <a:pPr algn="ctr">
              <a:lnSpc>
                <a:spcPts val="4380"/>
              </a:lnSpc>
              <a:buNone/>
            </a:pPr>
            <a:r>
              <a:rPr lang="en-US" sz="3750" b="1" kern="0" spc="-225" dirty="0">
                <a:solidFill>
                  <a:schemeClr val="accent2"/>
                </a:solidFill>
                <a:latin typeface="Inter" pitchFamily="34" charset="0"/>
                <a:ea typeface="Inter" pitchFamily="34" charset="-122"/>
                <a:cs typeface="Inter" pitchFamily="34" charset="-120"/>
              </a:rPr>
              <a:t>Intermediary Liability &amp; Platform Duties</a:t>
            </a:r>
            <a:endParaRPr lang="en-US" dirty="0">
              <a:solidFill>
                <a:schemeClr val="accent2"/>
              </a:solidFill>
            </a:endParaRPr>
          </a:p>
        </p:txBody>
      </p:sp>
      <p:sp>
        <p:nvSpPr>
          <p:cNvPr id="5" name="Object 4"/>
          <p:cNvSpPr/>
          <p:nvPr/>
        </p:nvSpPr>
        <p:spPr>
          <a:xfrm>
            <a:off x="240922" y="2559303"/>
            <a:ext cx="5949732" cy="3486171"/>
          </a:xfrm>
          <a:prstGeom prst="rect">
            <a:avLst/>
          </a:prstGeom>
          <a:noFill/>
        </p:spPr>
        <p:txBody>
          <a:bodyPr wrap="square" lIns="0" tIns="0" rIns="0" bIns="0" rtlCol="0" anchor="ctr"/>
          <a:lstStyle/>
          <a:p>
            <a:pPr algn="ctr">
              <a:lnSpc>
                <a:spcPts val="2497"/>
              </a:lnSpc>
              <a:spcBef>
                <a:spcPts val="792"/>
              </a:spcBef>
              <a:buNone/>
            </a:pPr>
            <a:r>
              <a:rPr lang="en-US" sz="1800" kern="0" spc="-36" dirty="0">
                <a:latin typeface="Inter" pitchFamily="34" charset="0"/>
                <a:ea typeface="Inter" pitchFamily="34" charset="-122"/>
                <a:cs typeface="Inter" pitchFamily="34" charset="-120"/>
              </a:rPr>
              <a:t>The presentation provides a comprehensive overview of the legal framework and compliance requirements for online platforms in India. It highlights the critical importance of adhering to safe-harbor provisions, meeting due diligence obligations, and implementing robust engineering solutions to ensure platform liability is effectively managed. The key takeaways emphasize the need for a proactive, dynamic approach to platform governance, as the regulatory landscape continues to evolve to address emerging challenges like deepfakes and misinformation.</a:t>
            </a:r>
            <a:endParaRPr lang="en-US" dirty="0"/>
          </a:p>
        </p:txBody>
      </p:sp>
      <p:pic>
        <p:nvPicPr>
          <p:cNvPr id="6" name="Picture 5">
            <a:extLst>
              <a:ext uri="{FF2B5EF4-FFF2-40B4-BE49-F238E27FC236}">
                <a16:creationId xmlns:a16="http://schemas.microsoft.com/office/drawing/2014/main" id="{170EE6A9-9ADD-79D3-7DC1-BCAEA42A43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33911" y="12739"/>
            <a:ext cx="1263342" cy="1266119"/>
          </a:xfrm>
          <a:prstGeom prst="rect">
            <a:avLst/>
          </a:prstGeom>
        </p:spPr>
      </p:pic>
      <p:sp>
        <p:nvSpPr>
          <p:cNvPr id="7" name="TextBox 6">
            <a:extLst>
              <a:ext uri="{FF2B5EF4-FFF2-40B4-BE49-F238E27FC236}">
                <a16:creationId xmlns:a16="http://schemas.microsoft.com/office/drawing/2014/main" id="{9C31FF92-F8F8-FC50-8069-982CE8561A1C}"/>
              </a:ext>
            </a:extLst>
          </p:cNvPr>
          <p:cNvSpPr txBox="1"/>
          <p:nvPr/>
        </p:nvSpPr>
        <p:spPr>
          <a:xfrm>
            <a:off x="248512" y="73613"/>
            <a:ext cx="6344728" cy="369332"/>
          </a:xfrm>
          <a:prstGeom prst="rect">
            <a:avLst/>
          </a:prstGeom>
          <a:noFill/>
        </p:spPr>
        <p:txBody>
          <a:bodyPr wrap="square">
            <a:spAutoFit/>
          </a:bodyPr>
          <a:lstStyle/>
          <a:p>
            <a:r>
              <a:rPr lang="en-US" sz="1800" b="1" dirty="0">
                <a:solidFill>
                  <a:schemeClr val="accent2"/>
                </a:solidFill>
              </a:rPr>
              <a:t>Unit 3: Cyber Law and IP Regime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6094476" y="1189335"/>
            <a:ext cx="5414269" cy="3403146"/>
          </a:xfrm>
          <a:prstGeom prst="rect">
            <a:avLst/>
          </a:prstGeom>
          <a:noFill/>
        </p:spPr>
        <p:txBody>
          <a:bodyPr wrap="square" lIns="0" tIns="0" rIns="0" bIns="0" rtlCol="0" anchor="ctr"/>
          <a:lstStyle/>
          <a:p>
            <a:pPr algn="l">
              <a:lnSpc>
                <a:spcPts val="6701"/>
              </a:lnSpc>
              <a:buNone/>
            </a:pPr>
            <a:r>
              <a:rPr lang="en-US" sz="5738" b="1" kern="0" spc="-344" dirty="0">
                <a:solidFill>
                  <a:schemeClr val="accent2"/>
                </a:solidFill>
                <a:latin typeface="Inter" pitchFamily="34" charset="0"/>
                <a:ea typeface="Inter" pitchFamily="34" charset="-122"/>
                <a:cs typeface="Inter" pitchFamily="34" charset="-120"/>
              </a:rPr>
              <a:t>Sensitive Personal Data &amp; India's New Data-Protection Regime</a:t>
            </a:r>
            <a:endParaRPr lang="en-US" dirty="0">
              <a:solidFill>
                <a:schemeClr val="accent2"/>
              </a:solidFill>
            </a:endParaRPr>
          </a:p>
        </p:txBody>
      </p:sp>
      <p:sp>
        <p:nvSpPr>
          <p:cNvPr id="3" name="Object 2"/>
          <p:cNvSpPr/>
          <p:nvPr/>
        </p:nvSpPr>
        <p:spPr>
          <a:xfrm>
            <a:off x="6094476" y="4677193"/>
            <a:ext cx="5571051" cy="909113"/>
          </a:xfrm>
          <a:prstGeom prst="rect">
            <a:avLst/>
          </a:prstGeom>
          <a:noFill/>
        </p:spPr>
        <p:txBody>
          <a:bodyPr wrap="square" lIns="0" tIns="0" rIns="0" bIns="0" rtlCol="0" anchor="ctr"/>
          <a:lstStyle/>
          <a:p>
            <a:pPr algn="l">
              <a:lnSpc>
                <a:spcPts val="2387"/>
              </a:lnSpc>
              <a:spcBef>
                <a:spcPts val="654"/>
              </a:spcBef>
              <a:buNone/>
            </a:pPr>
            <a:r>
              <a:rPr lang="en-US" sz="1721" kern="0" spc="-34" dirty="0">
                <a:latin typeface="Inter" pitchFamily="34" charset="0"/>
                <a:ea typeface="Inter" pitchFamily="34" charset="-122"/>
                <a:cs typeface="Inter" pitchFamily="34" charset="-120"/>
              </a:rPr>
              <a:t>An introductory overview of the evolving data privacy landscape in India, including the existing SPDI Rules 2011 and the upcoming Digital Personal Data Protection Act 2023.</a:t>
            </a:r>
            <a:endParaRPr lang="en-US" dirty="0"/>
          </a:p>
        </p:txBody>
      </p:sp>
      <p:sp>
        <p:nvSpPr>
          <p:cNvPr id="4" name="Object 3"/>
          <p:cNvSpPr/>
          <p:nvPr/>
        </p:nvSpPr>
        <p:spPr>
          <a:xfrm>
            <a:off x="1" y="0"/>
            <a:ext cx="5064592" cy="6856286"/>
          </a:xfrm>
          <a:prstGeom prst="rect">
            <a:avLst/>
          </a:prstGeom>
          <a:solidFill>
            <a:srgbClr val="000000">
              <a:alpha val="0"/>
            </a:srgbClr>
          </a:solidFill>
        </p:spPr>
      </p:sp>
      <p:pic>
        <p:nvPicPr>
          <p:cNvPr id="5" name="Object 4" descr="Data Protection Regulations in India"/>
          <p:cNvPicPr>
            <a:picLocks noChangeAspect="1"/>
          </p:cNvPicPr>
          <p:nvPr/>
        </p:nvPicPr>
        <p:blipFill>
          <a:blip r:embed="rId3"/>
          <a:srcRect l="26562" r="26563"/>
          <a:stretch/>
        </p:blipFill>
        <p:spPr>
          <a:xfrm>
            <a:off x="157018" y="0"/>
            <a:ext cx="4907575" cy="6856286"/>
          </a:xfrm>
          <a:prstGeom prst="rect">
            <a:avLst/>
          </a:prstGeom>
        </p:spPr>
      </p:pic>
      <p:pic>
        <p:nvPicPr>
          <p:cNvPr id="6" name="Picture 5">
            <a:extLst>
              <a:ext uri="{FF2B5EF4-FFF2-40B4-BE49-F238E27FC236}">
                <a16:creationId xmlns:a16="http://schemas.microsoft.com/office/drawing/2014/main" id="{C1099669-902E-3E7A-BD72-1B2CA8210B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33911" y="12739"/>
            <a:ext cx="1263342" cy="1266119"/>
          </a:xfrm>
          <a:prstGeom prst="rect">
            <a:avLst/>
          </a:prstGeom>
        </p:spPr>
      </p:pic>
      <p:sp>
        <p:nvSpPr>
          <p:cNvPr id="7" name="TextBox 6">
            <a:extLst>
              <a:ext uri="{FF2B5EF4-FFF2-40B4-BE49-F238E27FC236}">
                <a16:creationId xmlns:a16="http://schemas.microsoft.com/office/drawing/2014/main" id="{8B16B1FC-186F-B27C-084B-45FCB8B6FBCC}"/>
              </a:ext>
            </a:extLst>
          </p:cNvPr>
          <p:cNvSpPr txBox="1"/>
          <p:nvPr/>
        </p:nvSpPr>
        <p:spPr>
          <a:xfrm>
            <a:off x="248512" y="73613"/>
            <a:ext cx="6344728" cy="369332"/>
          </a:xfrm>
          <a:prstGeom prst="rect">
            <a:avLst/>
          </a:prstGeom>
          <a:noFill/>
        </p:spPr>
        <p:txBody>
          <a:bodyPr wrap="square">
            <a:spAutoFit/>
          </a:bodyPr>
          <a:lstStyle/>
          <a:p>
            <a:r>
              <a:rPr lang="en-US" sz="1800" b="1" dirty="0">
                <a:solidFill>
                  <a:schemeClr val="accent2"/>
                </a:solidFill>
              </a:rPr>
              <a:t>Unit 3: Cyber Law and IP Regime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lIns="0" tIns="0" rIns="0" bIns="0" rtlCol="0" anchor="t"/>
          <a:lstStyle/>
          <a:p>
            <a:pPr algn="ctr">
              <a:lnSpc>
                <a:spcPts val="4380"/>
              </a:lnSpc>
              <a:buNone/>
            </a:pPr>
            <a:r>
              <a:rPr lang="en-US" sz="3750" b="1" kern="0" spc="-225" dirty="0">
                <a:solidFill>
                  <a:schemeClr val="accent2"/>
                </a:solidFill>
                <a:latin typeface="Inter" pitchFamily="34" charset="0"/>
                <a:ea typeface="Inter" pitchFamily="34" charset="-122"/>
                <a:cs typeface="Inter" pitchFamily="34" charset="-120"/>
              </a:rPr>
              <a:t>What Is "Sensitive Personal Data/Information" (SPDI)?</a:t>
            </a:r>
            <a:endParaRPr lang="en-US" dirty="0">
              <a:solidFill>
                <a:schemeClr val="accent2"/>
              </a:solidFill>
            </a:endParaRPr>
          </a:p>
        </p:txBody>
      </p:sp>
      <p:sp>
        <p:nvSpPr>
          <p:cNvPr id="3" name="Object 2"/>
          <p:cNvSpPr/>
          <p:nvPr/>
        </p:nvSpPr>
        <p:spPr>
          <a:xfrm>
            <a:off x="476131" y="1590277"/>
            <a:ext cx="5523119" cy="2109260"/>
          </a:xfrm>
          <a:prstGeom prst="rect">
            <a:avLst/>
          </a:prstGeom>
          <a:solidFill>
            <a:srgbClr val="22AAEE"/>
          </a:solidFill>
        </p:spPr>
      </p:sp>
      <p:sp>
        <p:nvSpPr>
          <p:cNvPr id="4" name="Object 3"/>
          <p:cNvSpPr/>
          <p:nvPr/>
        </p:nvSpPr>
        <p:spPr>
          <a:xfrm>
            <a:off x="761810" y="1816539"/>
            <a:ext cx="5551687" cy="680669"/>
          </a:xfrm>
          <a:prstGeom prst="rect">
            <a:avLst/>
          </a:prstGeom>
          <a:noFill/>
        </p:spPr>
        <p:txBody>
          <a:bodyPr wrap="square" lIns="0" tIns="0" rIns="0" bIns="0" rtlCol="0" anchor="t"/>
          <a:lstStyle/>
          <a:p>
            <a:pPr algn="l">
              <a:lnSpc>
                <a:spcPts val="2681"/>
              </a:lnSpc>
              <a:buNone/>
            </a:pPr>
            <a:r>
              <a:rPr lang="en-US" sz="2295" b="1" kern="0" spc="-138" dirty="0">
                <a:latin typeface="Inter" pitchFamily="34" charset="0"/>
                <a:ea typeface="Inter" pitchFamily="34" charset="-122"/>
                <a:cs typeface="Inter" pitchFamily="34" charset="-120"/>
              </a:rPr>
              <a:t>Definition from IT (Reasonable Security Practices &amp; SPDI) Rules 2011</a:t>
            </a:r>
            <a:endParaRPr lang="en-US" dirty="0"/>
          </a:p>
        </p:txBody>
      </p:sp>
      <p:sp>
        <p:nvSpPr>
          <p:cNvPr id="5" name="Object 4"/>
          <p:cNvSpPr/>
          <p:nvPr/>
        </p:nvSpPr>
        <p:spPr>
          <a:xfrm>
            <a:off x="761810" y="2618919"/>
            <a:ext cx="5551687" cy="594172"/>
          </a:xfrm>
          <a:prstGeom prst="rect">
            <a:avLst/>
          </a:prstGeom>
          <a:noFill/>
        </p:spPr>
        <p:txBody>
          <a:bodyPr wrap="square" lIns="0" tIns="0" rIns="0" bIns="0" rtlCol="0" anchor="t"/>
          <a:lstStyle/>
          <a:p>
            <a:pPr algn="l">
              <a:lnSpc>
                <a:spcPts val="2341"/>
              </a:lnSpc>
              <a:spcBef>
                <a:spcPts val="940"/>
              </a:spcBef>
              <a:buNone/>
            </a:pPr>
            <a:r>
              <a:rPr lang="en-US" sz="1688" kern="0" spc="-34" dirty="0">
                <a:latin typeface="Inter" pitchFamily="34" charset="0"/>
                <a:ea typeface="Inter" pitchFamily="34" charset="-122"/>
                <a:cs typeface="Inter" pitchFamily="34" charset="-120"/>
              </a:rPr>
              <a:t>The IT (Reasonable Security Practices &amp; SPDI) Rules 2011 define SPDI as personal information relating to:</a:t>
            </a:r>
            <a:endParaRPr lang="en-US" dirty="0"/>
          </a:p>
        </p:txBody>
      </p:sp>
      <p:sp>
        <p:nvSpPr>
          <p:cNvPr id="6" name="Object 5"/>
          <p:cNvSpPr/>
          <p:nvPr/>
        </p:nvSpPr>
        <p:spPr>
          <a:xfrm>
            <a:off x="6189702" y="1590277"/>
            <a:ext cx="5523119" cy="2109260"/>
          </a:xfrm>
          <a:prstGeom prst="rect">
            <a:avLst/>
          </a:prstGeom>
          <a:solidFill>
            <a:srgbClr val="FFD9AD"/>
          </a:solidFill>
        </p:spPr>
      </p:sp>
      <p:sp>
        <p:nvSpPr>
          <p:cNvPr id="7" name="Object 6"/>
          <p:cNvSpPr/>
          <p:nvPr/>
        </p:nvSpPr>
        <p:spPr>
          <a:xfrm>
            <a:off x="6475381" y="1816539"/>
            <a:ext cx="5551687" cy="340334"/>
          </a:xfrm>
          <a:prstGeom prst="rect">
            <a:avLst/>
          </a:prstGeom>
          <a:noFill/>
        </p:spPr>
        <p:txBody>
          <a:bodyPr wrap="square" lIns="0" tIns="0" rIns="0" bIns="0" rtlCol="0" anchor="t"/>
          <a:lstStyle/>
          <a:p>
            <a:pPr algn="l">
              <a:lnSpc>
                <a:spcPts val="2681"/>
              </a:lnSpc>
              <a:buNone/>
            </a:pPr>
            <a:r>
              <a:rPr lang="en-US" sz="2295" b="1" kern="0" spc="-138" dirty="0">
                <a:latin typeface="Inter" pitchFamily="34" charset="0"/>
                <a:ea typeface="Inter" pitchFamily="34" charset="-122"/>
                <a:cs typeface="Inter" pitchFamily="34" charset="-120"/>
              </a:rPr>
              <a:t>Examples of SPDI</a:t>
            </a:r>
            <a:endParaRPr lang="en-US" dirty="0"/>
          </a:p>
        </p:txBody>
      </p:sp>
      <p:sp>
        <p:nvSpPr>
          <p:cNvPr id="8" name="Object 7"/>
          <p:cNvSpPr/>
          <p:nvPr/>
        </p:nvSpPr>
        <p:spPr>
          <a:xfrm>
            <a:off x="6475381" y="2278584"/>
            <a:ext cx="5551687" cy="594172"/>
          </a:xfrm>
          <a:prstGeom prst="rect">
            <a:avLst/>
          </a:prstGeom>
          <a:noFill/>
        </p:spPr>
        <p:txBody>
          <a:bodyPr wrap="square" lIns="0" tIns="0" rIns="0" bIns="0" rtlCol="0" anchor="t"/>
          <a:lstStyle/>
          <a:p>
            <a:pPr algn="l">
              <a:lnSpc>
                <a:spcPts val="2341"/>
              </a:lnSpc>
              <a:spcBef>
                <a:spcPts val="940"/>
              </a:spcBef>
              <a:buNone/>
            </a:pPr>
            <a:r>
              <a:rPr lang="en-US" sz="1688" kern="0" spc="-34" dirty="0">
                <a:latin typeface="Inter" pitchFamily="34" charset="0"/>
                <a:ea typeface="Inter" pitchFamily="34" charset="-122"/>
                <a:cs typeface="Inter" pitchFamily="34" charset="-120"/>
              </a:rPr>
              <a:t>- Passwords - Financial information - Health records - Biometrics - Sexual orientation</a:t>
            </a:r>
            <a:endParaRPr lang="en-US" dirty="0"/>
          </a:p>
        </p:txBody>
      </p:sp>
      <p:sp>
        <p:nvSpPr>
          <p:cNvPr id="9" name="Object 8"/>
          <p:cNvSpPr/>
          <p:nvPr/>
        </p:nvSpPr>
        <p:spPr>
          <a:xfrm>
            <a:off x="476131" y="3889990"/>
            <a:ext cx="5523119" cy="2109260"/>
          </a:xfrm>
          <a:prstGeom prst="rect">
            <a:avLst/>
          </a:prstGeom>
          <a:solidFill>
            <a:srgbClr val="FEC088"/>
          </a:solidFill>
        </p:spPr>
      </p:sp>
      <p:sp>
        <p:nvSpPr>
          <p:cNvPr id="10" name="Object 9"/>
          <p:cNvSpPr/>
          <p:nvPr/>
        </p:nvSpPr>
        <p:spPr>
          <a:xfrm>
            <a:off x="761810" y="4116251"/>
            <a:ext cx="5551687" cy="340334"/>
          </a:xfrm>
          <a:prstGeom prst="rect">
            <a:avLst/>
          </a:prstGeom>
          <a:noFill/>
        </p:spPr>
        <p:txBody>
          <a:bodyPr wrap="square" lIns="0" tIns="0" rIns="0" bIns="0" rtlCol="0" anchor="t"/>
          <a:lstStyle/>
          <a:p>
            <a:pPr algn="l">
              <a:lnSpc>
                <a:spcPts val="2681"/>
              </a:lnSpc>
              <a:buNone/>
            </a:pPr>
            <a:r>
              <a:rPr lang="en-US" sz="2295" b="1" kern="0" spc="-138" dirty="0">
                <a:latin typeface="Inter" pitchFamily="34" charset="0"/>
                <a:ea typeface="Inter" pitchFamily="34" charset="-122"/>
                <a:cs typeface="Inter" pitchFamily="34" charset="-120"/>
              </a:rPr>
              <a:t>Contrast: Ordinary Personal Data</a:t>
            </a:r>
            <a:endParaRPr lang="en-US" dirty="0"/>
          </a:p>
        </p:txBody>
      </p:sp>
      <p:sp>
        <p:nvSpPr>
          <p:cNvPr id="11" name="Object 10"/>
          <p:cNvSpPr/>
          <p:nvPr/>
        </p:nvSpPr>
        <p:spPr>
          <a:xfrm>
            <a:off x="761810" y="4578297"/>
            <a:ext cx="5551687" cy="594172"/>
          </a:xfrm>
          <a:prstGeom prst="rect">
            <a:avLst/>
          </a:prstGeom>
          <a:noFill/>
        </p:spPr>
        <p:txBody>
          <a:bodyPr wrap="square" lIns="0" tIns="0" rIns="0" bIns="0" rtlCol="0" anchor="t"/>
          <a:lstStyle/>
          <a:p>
            <a:pPr algn="l">
              <a:lnSpc>
                <a:spcPts val="2341"/>
              </a:lnSpc>
              <a:spcBef>
                <a:spcPts val="940"/>
              </a:spcBef>
              <a:buNone/>
            </a:pPr>
            <a:r>
              <a:rPr lang="en-US" sz="1688" kern="0" spc="-34" dirty="0">
                <a:latin typeface="Inter" pitchFamily="34" charset="0"/>
                <a:ea typeface="Inter" pitchFamily="34" charset="-122"/>
                <a:cs typeface="Inter" pitchFamily="34" charset="-120"/>
              </a:rPr>
              <a:t>Ordinary personal data includes information like: - Name - Email address - IP address</a:t>
            </a:r>
            <a:endParaRPr lang="en-US" dirty="0"/>
          </a:p>
        </p:txBody>
      </p:sp>
      <p:sp>
        <p:nvSpPr>
          <p:cNvPr id="12" name="Object 11"/>
          <p:cNvSpPr/>
          <p:nvPr/>
        </p:nvSpPr>
        <p:spPr>
          <a:xfrm>
            <a:off x="6189702" y="3889990"/>
            <a:ext cx="5523119" cy="2109260"/>
          </a:xfrm>
          <a:prstGeom prst="rect">
            <a:avLst/>
          </a:prstGeom>
          <a:solidFill>
            <a:srgbClr val="FD864D"/>
          </a:solidFill>
        </p:spPr>
      </p:sp>
      <p:sp>
        <p:nvSpPr>
          <p:cNvPr id="13" name="Object 12"/>
          <p:cNvSpPr/>
          <p:nvPr/>
        </p:nvSpPr>
        <p:spPr>
          <a:xfrm>
            <a:off x="6475381" y="4116251"/>
            <a:ext cx="5551687" cy="340334"/>
          </a:xfrm>
          <a:prstGeom prst="rect">
            <a:avLst/>
          </a:prstGeom>
          <a:noFill/>
        </p:spPr>
        <p:txBody>
          <a:bodyPr wrap="square" lIns="0" tIns="0" rIns="0" bIns="0" rtlCol="0" anchor="t"/>
          <a:lstStyle/>
          <a:p>
            <a:pPr algn="l">
              <a:lnSpc>
                <a:spcPts val="2681"/>
              </a:lnSpc>
              <a:buNone/>
            </a:pPr>
            <a:r>
              <a:rPr lang="en-US" sz="2295" b="1" kern="0" spc="-138" dirty="0">
                <a:latin typeface="Inter" pitchFamily="34" charset="0"/>
                <a:ea typeface="Inter" pitchFamily="34" charset="-122"/>
                <a:cs typeface="Inter" pitchFamily="34" charset="-120"/>
              </a:rPr>
              <a:t>Key Difference</a:t>
            </a:r>
            <a:endParaRPr lang="en-US" dirty="0"/>
          </a:p>
        </p:txBody>
      </p:sp>
      <p:sp>
        <p:nvSpPr>
          <p:cNvPr id="14" name="Object 13"/>
          <p:cNvSpPr/>
          <p:nvPr/>
        </p:nvSpPr>
        <p:spPr>
          <a:xfrm>
            <a:off x="6475381" y="4578297"/>
            <a:ext cx="5551687" cy="594172"/>
          </a:xfrm>
          <a:prstGeom prst="rect">
            <a:avLst/>
          </a:prstGeom>
          <a:noFill/>
        </p:spPr>
        <p:txBody>
          <a:bodyPr wrap="square" lIns="0" tIns="0" rIns="0" bIns="0" rtlCol="0" anchor="t"/>
          <a:lstStyle/>
          <a:p>
            <a:pPr algn="l">
              <a:lnSpc>
                <a:spcPts val="2341"/>
              </a:lnSpc>
              <a:spcBef>
                <a:spcPts val="940"/>
              </a:spcBef>
              <a:buNone/>
            </a:pPr>
            <a:r>
              <a:rPr lang="en-US" sz="1688" kern="0" spc="-34" dirty="0">
                <a:latin typeface="Inter" pitchFamily="34" charset="0"/>
                <a:ea typeface="Inter" pitchFamily="34" charset="-122"/>
                <a:cs typeface="Inter" pitchFamily="34" charset="-120"/>
              </a:rPr>
              <a:t>SPDI requires stronger protection and consent mechanisms compared to ordinary personal data.</a:t>
            </a:r>
            <a:endParaRPr lang="en-US" dirty="0"/>
          </a:p>
        </p:txBody>
      </p:sp>
      <p:sp>
        <p:nvSpPr>
          <p:cNvPr id="15" name="Object 14"/>
          <p:cNvSpPr/>
          <p:nvPr/>
        </p:nvSpPr>
        <p:spPr>
          <a:xfrm>
            <a:off x="11855660" y="6497898"/>
            <a:ext cx="142839" cy="237669"/>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xmlns="" val="0"/>
            </a:ext>
          </a:extLst>
        </p:spPr>
        <p:txBody>
          <a:bodyPr/>
          <a:lstStyle>
            <a:lvl1pPr>
              <a:defRPr sz="1100"/>
            </a:lvl1pPr>
          </a:lstStyle>
          <a:p>
            <a:fld id="{F7021451-1387-4CA6-816F-3879F97B5CBC}" type="slidenum">
              <a:rPr lang="en-US" smtClean="0">
                <a:solidFill>
                  <a:schemeClr val="tx1"/>
                </a:solidFill>
              </a:rPr>
              <a:t>36</a:t>
            </a:fld>
            <a:endParaRPr lang="en-US">
              <a:solidFill>
                <a:schemeClr val="tx1"/>
              </a:solidFill>
            </a:endParaRPr>
          </a:p>
        </p:txBody>
      </p:sp>
      <p:pic>
        <p:nvPicPr>
          <p:cNvPr id="16" name="Picture 15">
            <a:extLst>
              <a:ext uri="{FF2B5EF4-FFF2-40B4-BE49-F238E27FC236}">
                <a16:creationId xmlns:a16="http://schemas.microsoft.com/office/drawing/2014/main" id="{6720B194-7C40-3282-1A58-783357A268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3911" y="12739"/>
            <a:ext cx="1263342" cy="1266119"/>
          </a:xfrm>
          <a:prstGeom prst="rect">
            <a:avLst/>
          </a:prstGeom>
        </p:spPr>
      </p:pic>
      <p:sp>
        <p:nvSpPr>
          <p:cNvPr id="17" name="TextBox 16">
            <a:extLst>
              <a:ext uri="{FF2B5EF4-FFF2-40B4-BE49-F238E27FC236}">
                <a16:creationId xmlns:a16="http://schemas.microsoft.com/office/drawing/2014/main" id="{4F614D58-D23E-0975-7FE0-D4D5729891DD}"/>
              </a:ext>
            </a:extLst>
          </p:cNvPr>
          <p:cNvSpPr txBox="1"/>
          <p:nvPr/>
        </p:nvSpPr>
        <p:spPr>
          <a:xfrm>
            <a:off x="248512" y="73613"/>
            <a:ext cx="6344728" cy="369332"/>
          </a:xfrm>
          <a:prstGeom prst="rect">
            <a:avLst/>
          </a:prstGeom>
          <a:noFill/>
        </p:spPr>
        <p:txBody>
          <a:bodyPr wrap="square">
            <a:spAutoFit/>
          </a:bodyPr>
          <a:lstStyle/>
          <a:p>
            <a:r>
              <a:rPr lang="en-US" sz="1800" b="1" dirty="0">
                <a:solidFill>
                  <a:schemeClr val="accent2"/>
                </a:solidFill>
              </a:rPr>
              <a:t>Unit 3: Cyber Law and IP Regime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lIns="0" tIns="0" rIns="0" bIns="0" rtlCol="0" anchor="t"/>
          <a:lstStyle/>
          <a:p>
            <a:pPr algn="ctr">
              <a:lnSpc>
                <a:spcPts val="4380"/>
              </a:lnSpc>
              <a:buNone/>
            </a:pPr>
            <a:r>
              <a:rPr lang="en-US" sz="3750" b="1" kern="0" spc="-225" dirty="0">
                <a:solidFill>
                  <a:srgbClr val="FFFFFF"/>
                </a:solidFill>
                <a:latin typeface="Inter" pitchFamily="34" charset="0"/>
                <a:ea typeface="Inter" pitchFamily="34" charset="-122"/>
                <a:cs typeface="Inter" pitchFamily="34" charset="-120"/>
              </a:rPr>
              <a:t>Quick Test: SPDI vs Non-SPDI</a:t>
            </a:r>
            <a:endParaRPr lang="en-US" dirty="0"/>
          </a:p>
        </p:txBody>
      </p:sp>
      <p:sp>
        <p:nvSpPr>
          <p:cNvPr id="3" name="Object 2"/>
          <p:cNvSpPr/>
          <p:nvPr/>
        </p:nvSpPr>
        <p:spPr>
          <a:xfrm>
            <a:off x="476131" y="1590277"/>
            <a:ext cx="11236690" cy="4389927"/>
          </a:xfrm>
          <a:prstGeom prst="rect">
            <a:avLst/>
          </a:prstGeom>
          <a:solidFill>
            <a:srgbClr val="000000">
              <a:alpha val="0"/>
            </a:srgbClr>
          </a:solidFill>
        </p:spPr>
      </p:sp>
      <p:pic>
        <p:nvPicPr>
          <p:cNvPr id="4" name="Object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31" y="1590278"/>
            <a:ext cx="11255735" cy="4399450"/>
          </a:xfrm>
          <a:prstGeom prst="rect">
            <a:avLst/>
          </a:prstGeom>
        </p:spPr>
      </p:pic>
      <p:pic>
        <p:nvPicPr>
          <p:cNvPr id="5" name="Object 4"/>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6131" y="1590278"/>
            <a:ext cx="11236690" cy="4389927"/>
          </a:xfrm>
          <a:prstGeom prst="rect">
            <a:avLst/>
          </a:prstGeom>
        </p:spPr>
      </p:pic>
      <p:sp>
        <p:nvSpPr>
          <p:cNvPr id="6" name="Object 5"/>
          <p:cNvSpPr/>
          <p:nvPr/>
        </p:nvSpPr>
        <p:spPr>
          <a:xfrm>
            <a:off x="476131" y="1590277"/>
            <a:ext cx="5618345" cy="572599"/>
          </a:xfrm>
          <a:prstGeom prst="rect">
            <a:avLst/>
          </a:prstGeom>
          <a:noFill/>
        </p:spPr>
        <p:txBody>
          <a:bodyPr wrap="square" rtlCol="0" anchor="ctr">
            <a:normAutofit/>
          </a:bodyPr>
          <a:lstStyle/>
          <a:p>
            <a:pPr algn="ctr">
              <a:buNone/>
            </a:pPr>
            <a:r>
              <a:rPr lang="en-US" sz="2000" dirty="0">
                <a:solidFill>
                  <a:srgbClr val="333333"/>
                </a:solidFill>
                <a:latin typeface="Inter Medium" pitchFamily="34" charset="0"/>
                <a:ea typeface="Inter Medium" pitchFamily="34" charset="-122"/>
                <a:cs typeface="Inter Medium" pitchFamily="34" charset="-120"/>
              </a:rPr>
              <a:t>SPDI</a:t>
            </a:r>
            <a:endParaRPr lang="en-US" dirty="0"/>
          </a:p>
        </p:txBody>
      </p:sp>
      <p:sp>
        <p:nvSpPr>
          <p:cNvPr id="7" name="Object 6"/>
          <p:cNvSpPr/>
          <p:nvPr/>
        </p:nvSpPr>
        <p:spPr>
          <a:xfrm>
            <a:off x="6094476" y="1590277"/>
            <a:ext cx="5618345" cy="572599"/>
          </a:xfrm>
          <a:prstGeom prst="rect">
            <a:avLst/>
          </a:prstGeom>
          <a:noFill/>
        </p:spPr>
        <p:txBody>
          <a:bodyPr wrap="square" rtlCol="0" anchor="ctr">
            <a:normAutofit/>
          </a:bodyPr>
          <a:lstStyle/>
          <a:p>
            <a:pPr algn="ctr">
              <a:buNone/>
            </a:pPr>
            <a:r>
              <a:rPr lang="en-US" sz="2000" dirty="0">
                <a:solidFill>
                  <a:srgbClr val="333333"/>
                </a:solidFill>
                <a:latin typeface="Inter Medium" pitchFamily="34" charset="0"/>
                <a:ea typeface="Inter Medium" pitchFamily="34" charset="-122"/>
                <a:cs typeface="Inter Medium" pitchFamily="34" charset="-120"/>
              </a:rPr>
              <a:t>Non-SPDI</a:t>
            </a:r>
            <a:endParaRPr lang="en-US" dirty="0"/>
          </a:p>
        </p:txBody>
      </p:sp>
      <p:sp>
        <p:nvSpPr>
          <p:cNvPr id="8" name="Object 7"/>
          <p:cNvSpPr/>
          <p:nvPr/>
        </p:nvSpPr>
        <p:spPr>
          <a:xfrm>
            <a:off x="476131" y="2162877"/>
            <a:ext cx="5618345" cy="763466"/>
          </a:xfrm>
          <a:prstGeom prst="rect">
            <a:avLst/>
          </a:prstGeom>
          <a:noFill/>
        </p:spPr>
        <p:txBody>
          <a:bodyPr wrap="square" rtlCol="0" anchor="ctr">
            <a:normAutofit/>
          </a:bodyPr>
          <a:lstStyle/>
          <a:p>
            <a:pPr algn="ctr">
              <a:buNone/>
            </a:pPr>
            <a:r>
              <a:rPr lang="en-US" sz="2000" dirty="0">
                <a:solidFill>
                  <a:srgbClr val="333333"/>
                </a:solidFill>
                <a:latin typeface="Inter Medium" pitchFamily="34" charset="0"/>
                <a:ea typeface="Inter Medium" pitchFamily="34" charset="-122"/>
                <a:cs typeface="Inter Medium" pitchFamily="34" charset="-120"/>
              </a:rPr>
              <a:t>✓ Aadhaar number</a:t>
            </a:r>
            <a:endParaRPr lang="en-US" dirty="0"/>
          </a:p>
        </p:txBody>
      </p:sp>
      <p:sp>
        <p:nvSpPr>
          <p:cNvPr id="9" name="Object 8"/>
          <p:cNvSpPr/>
          <p:nvPr/>
        </p:nvSpPr>
        <p:spPr>
          <a:xfrm>
            <a:off x="6094476" y="2162877"/>
            <a:ext cx="5618345" cy="763466"/>
          </a:xfrm>
          <a:prstGeom prst="rect">
            <a:avLst/>
          </a:prstGeom>
          <a:noFill/>
        </p:spPr>
        <p:txBody>
          <a:bodyPr wrap="square" rtlCol="0" anchor="ctr">
            <a:normAutofit/>
          </a:bodyPr>
          <a:lstStyle/>
          <a:p>
            <a:pPr algn="ctr">
              <a:buNone/>
            </a:pPr>
            <a:r>
              <a:rPr lang="en-US" sz="2000" dirty="0">
                <a:solidFill>
                  <a:srgbClr val="333333"/>
                </a:solidFill>
                <a:latin typeface="Inter Medium" pitchFamily="34" charset="0"/>
                <a:ea typeface="Inter Medium" pitchFamily="34" charset="-122"/>
                <a:cs typeface="Inter Medium" pitchFamily="34" charset="-120"/>
              </a:rPr>
              <a:t>✘ office e-mail</a:t>
            </a:r>
            <a:endParaRPr lang="en-US" dirty="0"/>
          </a:p>
        </p:txBody>
      </p:sp>
      <p:sp>
        <p:nvSpPr>
          <p:cNvPr id="10" name="Object 9"/>
          <p:cNvSpPr/>
          <p:nvPr/>
        </p:nvSpPr>
        <p:spPr>
          <a:xfrm>
            <a:off x="476131" y="2926342"/>
            <a:ext cx="5618345" cy="763466"/>
          </a:xfrm>
          <a:prstGeom prst="rect">
            <a:avLst/>
          </a:prstGeom>
          <a:noFill/>
        </p:spPr>
        <p:txBody>
          <a:bodyPr wrap="square" rtlCol="0" anchor="ctr">
            <a:normAutofit/>
          </a:bodyPr>
          <a:lstStyle/>
          <a:p>
            <a:pPr algn="ctr">
              <a:buNone/>
            </a:pPr>
            <a:r>
              <a:rPr lang="en-US" sz="2000" dirty="0">
                <a:solidFill>
                  <a:srgbClr val="333333"/>
                </a:solidFill>
                <a:latin typeface="Inter Medium" pitchFamily="34" charset="0"/>
                <a:ea typeface="Inter Medium" pitchFamily="34" charset="-122"/>
                <a:cs typeface="Inter Medium" pitchFamily="34" charset="-120"/>
              </a:rPr>
              <a:t>✓ fingerprint</a:t>
            </a:r>
            <a:endParaRPr lang="en-US" dirty="0"/>
          </a:p>
        </p:txBody>
      </p:sp>
      <p:sp>
        <p:nvSpPr>
          <p:cNvPr id="11" name="Object 10"/>
          <p:cNvSpPr/>
          <p:nvPr/>
        </p:nvSpPr>
        <p:spPr>
          <a:xfrm>
            <a:off x="6094476" y="2926342"/>
            <a:ext cx="5618345" cy="763466"/>
          </a:xfrm>
          <a:prstGeom prst="rect">
            <a:avLst/>
          </a:prstGeom>
          <a:noFill/>
        </p:spPr>
        <p:txBody>
          <a:bodyPr wrap="square" rtlCol="0" anchor="ctr">
            <a:normAutofit/>
          </a:bodyPr>
          <a:lstStyle/>
          <a:p>
            <a:pPr algn="ctr">
              <a:buNone/>
            </a:pPr>
            <a:r>
              <a:rPr lang="en-US" sz="2000" dirty="0">
                <a:solidFill>
                  <a:srgbClr val="333333"/>
                </a:solidFill>
                <a:latin typeface="Inter Medium" pitchFamily="34" charset="0"/>
                <a:ea typeface="Inter Medium" pitchFamily="34" charset="-122"/>
                <a:cs typeface="Inter Medium" pitchFamily="34" charset="-120"/>
              </a:rPr>
              <a:t>✘ favourite colour</a:t>
            </a:r>
            <a:endParaRPr lang="en-US" dirty="0"/>
          </a:p>
        </p:txBody>
      </p:sp>
      <p:sp>
        <p:nvSpPr>
          <p:cNvPr id="12" name="Object 11"/>
          <p:cNvSpPr/>
          <p:nvPr/>
        </p:nvSpPr>
        <p:spPr>
          <a:xfrm>
            <a:off x="476131" y="3689808"/>
            <a:ext cx="5618345" cy="763466"/>
          </a:xfrm>
          <a:prstGeom prst="rect">
            <a:avLst/>
          </a:prstGeom>
          <a:noFill/>
        </p:spPr>
        <p:txBody>
          <a:bodyPr wrap="square" rtlCol="0" anchor="ctr">
            <a:normAutofit/>
          </a:bodyPr>
          <a:lstStyle/>
          <a:p>
            <a:pPr algn="ctr">
              <a:buNone/>
            </a:pPr>
            <a:r>
              <a:rPr lang="en-US" sz="2000" dirty="0">
                <a:solidFill>
                  <a:srgbClr val="333333"/>
                </a:solidFill>
                <a:latin typeface="Inter Medium" pitchFamily="34" charset="0"/>
                <a:ea typeface="Inter Medium" pitchFamily="34" charset="-122"/>
                <a:cs typeface="Inter Medium" pitchFamily="34" charset="-120"/>
              </a:rPr>
              <a:t>✓ mental-health report</a:t>
            </a:r>
            <a:endParaRPr lang="en-US" dirty="0"/>
          </a:p>
        </p:txBody>
      </p:sp>
      <p:sp>
        <p:nvSpPr>
          <p:cNvPr id="13" name="Object 12"/>
          <p:cNvSpPr/>
          <p:nvPr/>
        </p:nvSpPr>
        <p:spPr>
          <a:xfrm>
            <a:off x="6094476" y="3689808"/>
            <a:ext cx="5618345" cy="763466"/>
          </a:xfrm>
          <a:prstGeom prst="rect">
            <a:avLst/>
          </a:prstGeom>
          <a:noFill/>
        </p:spPr>
        <p:txBody>
          <a:bodyPr wrap="square" rtlCol="0" anchor="ctr">
            <a:normAutofit/>
          </a:bodyPr>
          <a:lstStyle/>
          <a:p>
            <a:pPr algn="ctr">
              <a:buNone/>
            </a:pPr>
            <a:r>
              <a:rPr lang="en-US" sz="2000" dirty="0">
                <a:solidFill>
                  <a:srgbClr val="333333"/>
                </a:solidFill>
                <a:latin typeface="Inter Medium" pitchFamily="34" charset="0"/>
                <a:ea typeface="Inter Medium" pitchFamily="34" charset="-122"/>
                <a:cs typeface="Inter Medium" pitchFamily="34" charset="-120"/>
              </a:rPr>
              <a:t>✘ college roll-number</a:t>
            </a:r>
            <a:endParaRPr lang="en-US" dirty="0"/>
          </a:p>
        </p:txBody>
      </p:sp>
      <p:sp>
        <p:nvSpPr>
          <p:cNvPr id="14" name="Object 13"/>
          <p:cNvSpPr/>
          <p:nvPr/>
        </p:nvSpPr>
        <p:spPr>
          <a:xfrm>
            <a:off x="476131" y="4453273"/>
            <a:ext cx="5618345" cy="763466"/>
          </a:xfrm>
          <a:prstGeom prst="rect">
            <a:avLst/>
          </a:prstGeom>
          <a:noFill/>
        </p:spPr>
        <p:txBody>
          <a:bodyPr wrap="square" rtlCol="0" anchor="ctr">
            <a:normAutofit/>
          </a:bodyPr>
          <a:lstStyle/>
          <a:p>
            <a:pPr algn="ctr">
              <a:buNone/>
            </a:pPr>
            <a:r>
              <a:rPr lang="en-US" sz="2000" dirty="0">
                <a:solidFill>
                  <a:srgbClr val="333333"/>
                </a:solidFill>
                <a:latin typeface="Inter Medium" pitchFamily="34" charset="0"/>
                <a:ea typeface="Inter Medium" pitchFamily="34" charset="-122"/>
                <a:cs typeface="Inter Medium" pitchFamily="34" charset="-120"/>
              </a:rPr>
              <a:t>✓ bank account details</a:t>
            </a:r>
            <a:endParaRPr lang="en-US" dirty="0"/>
          </a:p>
        </p:txBody>
      </p:sp>
      <p:sp>
        <p:nvSpPr>
          <p:cNvPr id="15" name="Object 14"/>
          <p:cNvSpPr/>
          <p:nvPr/>
        </p:nvSpPr>
        <p:spPr>
          <a:xfrm>
            <a:off x="6094476" y="4453273"/>
            <a:ext cx="5618345" cy="763466"/>
          </a:xfrm>
          <a:prstGeom prst="rect">
            <a:avLst/>
          </a:prstGeom>
          <a:noFill/>
        </p:spPr>
        <p:txBody>
          <a:bodyPr wrap="square" rtlCol="0" anchor="ctr">
            <a:normAutofit/>
          </a:bodyPr>
          <a:lstStyle/>
          <a:p>
            <a:pPr algn="ctr">
              <a:buNone/>
            </a:pPr>
            <a:r>
              <a:rPr lang="en-US" sz="2000" dirty="0">
                <a:solidFill>
                  <a:srgbClr val="333333"/>
                </a:solidFill>
                <a:latin typeface="Inter Medium" pitchFamily="34" charset="0"/>
                <a:ea typeface="Inter Medium" pitchFamily="34" charset="-122"/>
                <a:cs typeface="Inter Medium" pitchFamily="34" charset="-120"/>
              </a:rPr>
              <a:t>✘ home address</a:t>
            </a:r>
            <a:endParaRPr lang="en-US" dirty="0"/>
          </a:p>
        </p:txBody>
      </p:sp>
      <p:sp>
        <p:nvSpPr>
          <p:cNvPr id="16" name="Object 15"/>
          <p:cNvSpPr/>
          <p:nvPr/>
        </p:nvSpPr>
        <p:spPr>
          <a:xfrm>
            <a:off x="476131" y="5216739"/>
            <a:ext cx="5618345" cy="763466"/>
          </a:xfrm>
          <a:prstGeom prst="rect">
            <a:avLst/>
          </a:prstGeom>
          <a:noFill/>
        </p:spPr>
        <p:txBody>
          <a:bodyPr wrap="square" rtlCol="0" anchor="ctr">
            <a:normAutofit/>
          </a:bodyPr>
          <a:lstStyle/>
          <a:p>
            <a:pPr algn="ctr">
              <a:buNone/>
            </a:pPr>
            <a:r>
              <a:rPr lang="en-US" sz="2000" dirty="0">
                <a:solidFill>
                  <a:srgbClr val="333333"/>
                </a:solidFill>
                <a:latin typeface="Inter Medium" pitchFamily="34" charset="0"/>
                <a:ea typeface="Inter Medium" pitchFamily="34" charset="-122"/>
                <a:cs typeface="Inter Medium" pitchFamily="34" charset="-120"/>
              </a:rPr>
              <a:t>✓ sexual orientation</a:t>
            </a:r>
            <a:endParaRPr lang="en-US" dirty="0"/>
          </a:p>
        </p:txBody>
      </p:sp>
      <p:sp>
        <p:nvSpPr>
          <p:cNvPr id="17" name="Object 16"/>
          <p:cNvSpPr/>
          <p:nvPr/>
        </p:nvSpPr>
        <p:spPr>
          <a:xfrm>
            <a:off x="6094476" y="5216739"/>
            <a:ext cx="5618345" cy="763466"/>
          </a:xfrm>
          <a:prstGeom prst="rect">
            <a:avLst/>
          </a:prstGeom>
          <a:noFill/>
        </p:spPr>
        <p:txBody>
          <a:bodyPr wrap="square" rtlCol="0" anchor="ctr">
            <a:normAutofit/>
          </a:bodyPr>
          <a:lstStyle/>
          <a:p>
            <a:pPr algn="ctr">
              <a:buNone/>
            </a:pPr>
            <a:r>
              <a:rPr lang="en-US" sz="2000" dirty="0">
                <a:solidFill>
                  <a:srgbClr val="333333"/>
                </a:solidFill>
                <a:latin typeface="Inter Medium" pitchFamily="34" charset="0"/>
                <a:ea typeface="Inter Medium" pitchFamily="34" charset="-122"/>
                <a:cs typeface="Inter Medium" pitchFamily="34" charset="-120"/>
              </a:rPr>
              <a:t>✘ date of birth</a:t>
            </a:r>
            <a:endParaRPr lang="en-US" dirty="0"/>
          </a:p>
        </p:txBody>
      </p:sp>
      <p:sp>
        <p:nvSpPr>
          <p:cNvPr id="18" name="Object 17"/>
          <p:cNvSpPr/>
          <p:nvPr/>
        </p:nvSpPr>
        <p:spPr>
          <a:xfrm>
            <a:off x="11865183" y="6497898"/>
            <a:ext cx="133317" cy="237669"/>
          </a:xfrm>
          <a:prstGeom prst="rect">
            <a:avLst/>
          </a:prstGeom>
          <a:noFill/>
        </p:spPr>
      </p:sp>
      <p:sp>
        <p:nvSpPr>
          <p:cNvPr id="19" name="Object 18"/>
          <p:cNvSpPr/>
          <p:nvPr/>
        </p:nvSpPr>
        <p:spPr>
          <a:xfrm>
            <a:off x="-476131" y="6122945"/>
            <a:ext cx="12188952" cy="211283"/>
          </a:xfrm>
          <a:prstGeom prst="rect">
            <a:avLst/>
          </a:prstGeom>
          <a:noFill/>
        </p:spPr>
        <p:txBody>
          <a:bodyPr wrap="square" lIns="0" tIns="0" rIns="0" bIns="0" rtlCol="0" anchor="t"/>
          <a:lstStyle/>
          <a:p>
            <a:pPr algn="r">
              <a:lnSpc>
                <a:spcPts val="1664"/>
              </a:lnSpc>
              <a:buNone/>
            </a:pPr>
            <a:r>
              <a:rPr lang="en-US" sz="1200" kern="0" spc="-24" dirty="0">
                <a:solidFill>
                  <a:srgbClr val="FFFFFF">
                    <a:alpha val="80000"/>
                  </a:srgbClr>
                </a:solidFill>
                <a:latin typeface="Inter" pitchFamily="34" charset="0"/>
                <a:ea typeface="Inter" pitchFamily="34" charset="-122"/>
                <a:cs typeface="Inter" pitchFamily="34" charset="-120"/>
              </a:rPr>
              <a:t>*Based on the examples provided in the presentation prompt.</a:t>
            </a:r>
            <a:endParaRPr lang="en-US" dirty="0"/>
          </a:p>
        </p:txBody>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xmlns="" val="0"/>
            </a:ext>
          </a:extLst>
        </p:spPr>
        <p:txBody>
          <a:bodyPr/>
          <a:lstStyle>
            <a:lvl1pPr>
              <a:defRPr sz="1100"/>
            </a:lvl1pPr>
          </a:lstStyle>
          <a:p>
            <a:fld id="{F7021451-1387-4CA6-816F-3879F97B5CBC}" type="slidenum">
              <a:rPr lang="en-US" smtClean="0"/>
              <a:t>37</a:t>
            </a:fld>
            <a:endParaRPr lang="en-US"/>
          </a:p>
        </p:txBody>
      </p:sp>
      <p:pic>
        <p:nvPicPr>
          <p:cNvPr id="20" name="Picture 19">
            <a:extLst>
              <a:ext uri="{FF2B5EF4-FFF2-40B4-BE49-F238E27FC236}">
                <a16:creationId xmlns:a16="http://schemas.microsoft.com/office/drawing/2014/main" id="{0A25E512-833F-9BDB-1776-C70DA247B2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33911" y="12739"/>
            <a:ext cx="1263342" cy="1266119"/>
          </a:xfrm>
          <a:prstGeom prst="rect">
            <a:avLst/>
          </a:prstGeom>
        </p:spPr>
      </p:pic>
      <p:sp>
        <p:nvSpPr>
          <p:cNvPr id="21" name="TextBox 20">
            <a:extLst>
              <a:ext uri="{FF2B5EF4-FFF2-40B4-BE49-F238E27FC236}">
                <a16:creationId xmlns:a16="http://schemas.microsoft.com/office/drawing/2014/main" id="{95284FB7-FA09-8692-19EB-F9E597DF316F}"/>
              </a:ext>
            </a:extLst>
          </p:cNvPr>
          <p:cNvSpPr txBox="1"/>
          <p:nvPr/>
        </p:nvSpPr>
        <p:spPr>
          <a:xfrm>
            <a:off x="248512" y="73613"/>
            <a:ext cx="6344728" cy="369332"/>
          </a:xfrm>
          <a:prstGeom prst="rect">
            <a:avLst/>
          </a:prstGeom>
          <a:noFill/>
        </p:spPr>
        <p:txBody>
          <a:bodyPr wrap="square">
            <a:spAutoFit/>
          </a:bodyPr>
          <a:lstStyle/>
          <a:p>
            <a:r>
              <a:rPr lang="en-US" sz="1800" b="1" dirty="0">
                <a:solidFill>
                  <a:schemeClr val="accent2"/>
                </a:solidFill>
              </a:rPr>
              <a:t>Unit 3: Cyber Law and IP Regime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lIns="0" tIns="0" rIns="0" bIns="0" rtlCol="0" anchor="t"/>
          <a:lstStyle/>
          <a:p>
            <a:pPr algn="ctr">
              <a:lnSpc>
                <a:spcPts val="4380"/>
              </a:lnSpc>
              <a:buNone/>
            </a:pPr>
            <a:r>
              <a:rPr lang="en-US" sz="3750" b="1" kern="0" spc="-225" dirty="0">
                <a:solidFill>
                  <a:schemeClr val="accent2"/>
                </a:solidFill>
                <a:latin typeface="Inter" pitchFamily="34" charset="0"/>
                <a:ea typeface="Inter" pitchFamily="34" charset="-122"/>
                <a:cs typeface="Inter" pitchFamily="34" charset="-120"/>
              </a:rPr>
              <a:t>SPDI Rules 2011: Core Obligations</a:t>
            </a:r>
            <a:endParaRPr lang="en-US" dirty="0">
              <a:solidFill>
                <a:schemeClr val="accent2"/>
              </a:solidFill>
            </a:endParaRPr>
          </a:p>
        </p:txBody>
      </p:sp>
      <p:sp>
        <p:nvSpPr>
          <p:cNvPr id="3" name="Object 2"/>
          <p:cNvSpPr/>
          <p:nvPr/>
        </p:nvSpPr>
        <p:spPr>
          <a:xfrm>
            <a:off x="952262" y="1681040"/>
            <a:ext cx="5446938" cy="3934429"/>
          </a:xfrm>
          <a:prstGeom prst="rect">
            <a:avLst/>
          </a:prstGeom>
          <a:noFill/>
        </p:spPr>
        <p:txBody>
          <a:bodyPr wrap="square" lIns="0" tIns="0" rIns="0" bIns="0" rtlCol="0" anchor="t"/>
          <a:lstStyle/>
          <a:p>
            <a:pPr marL="242900" indent="-242900" algn="l">
              <a:lnSpc>
                <a:spcPts val="2996"/>
              </a:lnSpc>
              <a:buSzPct val="100000"/>
              <a:buChar char="•"/>
            </a:pPr>
            <a:r>
              <a:rPr lang="en-US" sz="2565" b="1" kern="0" spc="-154" dirty="0">
                <a:latin typeface="Inter" pitchFamily="34" charset="0"/>
                <a:ea typeface="Inter" pitchFamily="34" charset="-122"/>
                <a:cs typeface="Inter" pitchFamily="34" charset="-120"/>
              </a:rPr>
              <a:t>Obtain written/opt-in consent before collecting SPDI</a:t>
            </a:r>
          </a:p>
          <a:p>
            <a:pPr lvl="1" algn="l">
              <a:lnSpc>
                <a:spcPts val="2273"/>
              </a:lnSpc>
              <a:spcBef>
                <a:spcPts val="305"/>
              </a:spcBef>
              <a:buNone/>
            </a:pPr>
            <a:r>
              <a:rPr lang="en-US" sz="1639" kern="0" spc="-33" dirty="0">
                <a:latin typeface="Inter" pitchFamily="34" charset="0"/>
                <a:ea typeface="Inter" pitchFamily="34" charset="-122"/>
                <a:cs typeface="Inter" pitchFamily="34" charset="-120"/>
              </a:rPr>
              <a:t>Organizations must obtain explicit, written consent from individuals before collecting their sensitive personal data.</a:t>
            </a:r>
          </a:p>
          <a:p>
            <a:pPr marL="242900" indent="-242900" algn="l">
              <a:lnSpc>
                <a:spcPts val="2996"/>
              </a:lnSpc>
              <a:spcBef>
                <a:spcPts val="2427"/>
              </a:spcBef>
              <a:buSzPct val="100000"/>
              <a:buChar char="•"/>
            </a:pPr>
            <a:r>
              <a:rPr lang="en-US" sz="2565" b="1" kern="0" spc="-154" dirty="0">
                <a:latin typeface="Inter" pitchFamily="34" charset="0"/>
                <a:ea typeface="Inter" pitchFamily="34" charset="-122"/>
                <a:cs typeface="Inter" pitchFamily="34" charset="-120"/>
              </a:rPr>
              <a:t>State clear purpose, retention period; no secondary use</a:t>
            </a:r>
          </a:p>
          <a:p>
            <a:pPr lvl="1" algn="l">
              <a:lnSpc>
                <a:spcPts val="2273"/>
              </a:lnSpc>
              <a:spcBef>
                <a:spcPts val="305"/>
              </a:spcBef>
              <a:buNone/>
            </a:pPr>
            <a:r>
              <a:rPr lang="en-US" sz="1639" kern="0" spc="-33" dirty="0">
                <a:latin typeface="Inter" pitchFamily="34" charset="0"/>
                <a:ea typeface="Inter" pitchFamily="34" charset="-122"/>
                <a:cs typeface="Inter" pitchFamily="34" charset="-120"/>
              </a:rPr>
              <a:t>The purpose and retention period for collecting SPDI must be clearly communicated, and the data cannot be used for any secondary purposes without additional consent.</a:t>
            </a:r>
            <a:endParaRPr lang="en-US" dirty="0"/>
          </a:p>
        </p:txBody>
      </p:sp>
      <p:sp>
        <p:nvSpPr>
          <p:cNvPr id="4" name="Object 3"/>
          <p:cNvSpPr/>
          <p:nvPr/>
        </p:nvSpPr>
        <p:spPr>
          <a:xfrm>
            <a:off x="6284928" y="1681040"/>
            <a:ext cx="5446938" cy="4222984"/>
          </a:xfrm>
          <a:prstGeom prst="rect">
            <a:avLst/>
          </a:prstGeom>
          <a:noFill/>
        </p:spPr>
        <p:txBody>
          <a:bodyPr wrap="square" lIns="0" tIns="0" rIns="0" bIns="0" rtlCol="0" anchor="t"/>
          <a:lstStyle/>
          <a:p>
            <a:pPr marL="242900" indent="-242900" algn="l">
              <a:lnSpc>
                <a:spcPts val="2996"/>
              </a:lnSpc>
              <a:buSzPct val="100000"/>
              <a:buChar char="•"/>
            </a:pPr>
            <a:r>
              <a:rPr lang="en-US" sz="2565" b="1" kern="0" spc="-154" dirty="0">
                <a:latin typeface="Inter" pitchFamily="34" charset="0"/>
                <a:ea typeface="Inter" pitchFamily="34" charset="-122"/>
                <a:cs typeface="Inter" pitchFamily="34" charset="-120"/>
              </a:rPr>
              <a:t>Implement ISO 27001-level security; audit every 12 months</a:t>
            </a:r>
          </a:p>
          <a:p>
            <a:pPr lvl="1" algn="l">
              <a:lnSpc>
                <a:spcPts val="2273"/>
              </a:lnSpc>
              <a:spcBef>
                <a:spcPts val="305"/>
              </a:spcBef>
              <a:buNone/>
            </a:pPr>
            <a:r>
              <a:rPr lang="en-US" sz="1639" kern="0" spc="-33" dirty="0">
                <a:latin typeface="Inter" pitchFamily="34" charset="0"/>
                <a:ea typeface="Inter" pitchFamily="34" charset="-122"/>
                <a:cs typeface="Inter" pitchFamily="34" charset="-120"/>
              </a:rPr>
              <a:t>Organizations must maintain robust security measures for SPDI, in line with the ISO 27001 standard, and conduct regular audits to ensure compliance.</a:t>
            </a:r>
          </a:p>
          <a:p>
            <a:pPr marL="242900" indent="-242900" algn="l">
              <a:lnSpc>
                <a:spcPts val="2996"/>
              </a:lnSpc>
              <a:spcBef>
                <a:spcPts val="2427"/>
              </a:spcBef>
              <a:buSzPct val="100000"/>
              <a:buChar char="•"/>
            </a:pPr>
            <a:r>
              <a:rPr lang="en-US" sz="2565" b="1" kern="0" spc="-154" dirty="0">
                <a:latin typeface="Inter" pitchFamily="34" charset="0"/>
                <a:ea typeface="Inter" pitchFamily="34" charset="-122"/>
                <a:cs typeface="Inter" pitchFamily="34" charset="-120"/>
              </a:rPr>
              <a:t>Appoint a Grievance Officer with 1-month response time</a:t>
            </a:r>
          </a:p>
          <a:p>
            <a:pPr lvl="1" algn="l">
              <a:lnSpc>
                <a:spcPts val="2273"/>
              </a:lnSpc>
              <a:spcBef>
                <a:spcPts val="305"/>
              </a:spcBef>
              <a:buNone/>
            </a:pPr>
            <a:r>
              <a:rPr lang="en-US" sz="1639" kern="0" spc="-33" dirty="0">
                <a:latin typeface="Inter" pitchFamily="34" charset="0"/>
                <a:ea typeface="Inter" pitchFamily="34" charset="-122"/>
                <a:cs typeface="Inter" pitchFamily="34" charset="-120"/>
              </a:rPr>
              <a:t>Organizations must designate a Grievance Officer to address any concerns or complaints from individuals regarding the handling of their SPDI, with a maximum response time of one month.</a:t>
            </a:r>
            <a:endParaRPr lang="en-US" dirty="0"/>
          </a:p>
        </p:txBody>
      </p:sp>
      <p:sp>
        <p:nvSpPr>
          <p:cNvPr id="5" name="Object 4"/>
          <p:cNvSpPr/>
          <p:nvPr/>
        </p:nvSpPr>
        <p:spPr>
          <a:xfrm>
            <a:off x="11865183" y="6497898"/>
            <a:ext cx="133317" cy="237669"/>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xmlns="" val="0"/>
            </a:ext>
          </a:extLst>
        </p:spPr>
        <p:txBody>
          <a:bodyPr/>
          <a:lstStyle>
            <a:lvl1pPr>
              <a:defRPr sz="1100"/>
            </a:lvl1pPr>
          </a:lstStyle>
          <a:p>
            <a:fld id="{F7021451-1387-4CA6-816F-3879F97B5CBC}" type="slidenum">
              <a:rPr lang="en-US" smtClean="0">
                <a:solidFill>
                  <a:schemeClr val="tx1"/>
                </a:solidFill>
              </a:rPr>
              <a:t>38</a:t>
            </a:fld>
            <a:endParaRPr lang="en-US">
              <a:solidFill>
                <a:schemeClr val="tx1"/>
              </a:solidFill>
            </a:endParaRPr>
          </a:p>
        </p:txBody>
      </p:sp>
      <p:pic>
        <p:nvPicPr>
          <p:cNvPr id="6" name="Picture 5">
            <a:extLst>
              <a:ext uri="{FF2B5EF4-FFF2-40B4-BE49-F238E27FC236}">
                <a16:creationId xmlns:a16="http://schemas.microsoft.com/office/drawing/2014/main" id="{089649A2-084B-A803-BF6B-445F0B6770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3911" y="12739"/>
            <a:ext cx="1263342" cy="1266119"/>
          </a:xfrm>
          <a:prstGeom prst="rect">
            <a:avLst/>
          </a:prstGeom>
        </p:spPr>
      </p:pic>
      <p:sp>
        <p:nvSpPr>
          <p:cNvPr id="7" name="TextBox 6">
            <a:extLst>
              <a:ext uri="{FF2B5EF4-FFF2-40B4-BE49-F238E27FC236}">
                <a16:creationId xmlns:a16="http://schemas.microsoft.com/office/drawing/2014/main" id="{E3EBCBF2-2815-5D61-C90A-677DA16BCB6C}"/>
              </a:ext>
            </a:extLst>
          </p:cNvPr>
          <p:cNvSpPr txBox="1"/>
          <p:nvPr/>
        </p:nvSpPr>
        <p:spPr>
          <a:xfrm>
            <a:off x="248512" y="73613"/>
            <a:ext cx="6344728" cy="369332"/>
          </a:xfrm>
          <a:prstGeom prst="rect">
            <a:avLst/>
          </a:prstGeom>
          <a:noFill/>
        </p:spPr>
        <p:txBody>
          <a:bodyPr wrap="square">
            <a:spAutoFit/>
          </a:bodyPr>
          <a:lstStyle/>
          <a:p>
            <a:r>
              <a:rPr lang="en-US" sz="1800" b="1" dirty="0">
                <a:solidFill>
                  <a:schemeClr val="accent2"/>
                </a:solidFill>
              </a:rPr>
              <a:t>Unit 3: Cyber Law and IP Regime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lIns="0" tIns="0" rIns="0" bIns="0" rtlCol="0" anchor="t"/>
          <a:lstStyle/>
          <a:p>
            <a:pPr algn="ctr">
              <a:lnSpc>
                <a:spcPts val="4380"/>
              </a:lnSpc>
              <a:buNone/>
            </a:pPr>
            <a:r>
              <a:rPr lang="en-US" sz="3750" b="1" kern="0" spc="-225" dirty="0">
                <a:solidFill>
                  <a:schemeClr val="accent2"/>
                </a:solidFill>
                <a:latin typeface="Inter" pitchFamily="34" charset="0"/>
                <a:ea typeface="Inter" pitchFamily="34" charset="-122"/>
                <a:cs typeface="Inter" pitchFamily="34" charset="-120"/>
              </a:rPr>
              <a:t>AI Profiling &amp; The 2011 Limits</a:t>
            </a:r>
            <a:endParaRPr lang="en-US" dirty="0">
              <a:solidFill>
                <a:schemeClr val="accent2"/>
              </a:solidFill>
            </a:endParaRPr>
          </a:p>
        </p:txBody>
      </p:sp>
      <p:pic>
        <p:nvPicPr>
          <p:cNvPr id="3" name="Object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31" y="2294654"/>
            <a:ext cx="2961534" cy="1190327"/>
          </a:xfrm>
          <a:prstGeom prst="rect">
            <a:avLst/>
          </a:prstGeom>
        </p:spPr>
      </p:pic>
      <p:sp>
        <p:nvSpPr>
          <p:cNvPr id="4" name="Object 3"/>
          <p:cNvSpPr/>
          <p:nvPr/>
        </p:nvSpPr>
        <p:spPr>
          <a:xfrm>
            <a:off x="552312" y="2490919"/>
            <a:ext cx="2513971" cy="800793"/>
          </a:xfrm>
          <a:prstGeom prst="rect">
            <a:avLst/>
          </a:prstGeom>
          <a:noFill/>
        </p:spPr>
        <p:txBody>
          <a:bodyPr wrap="square" lIns="0" tIns="0" rIns="0" bIns="0" rtlCol="0" anchor="t"/>
          <a:lstStyle/>
          <a:p>
            <a:pPr algn="ctr">
              <a:lnSpc>
                <a:spcPts val="2102"/>
              </a:lnSpc>
              <a:buNone/>
            </a:pPr>
            <a:r>
              <a:rPr lang="en-US" sz="1800" b="1" kern="0" spc="-108" dirty="0">
                <a:latin typeface="Inter" pitchFamily="34" charset="0"/>
                <a:ea typeface="Inter" pitchFamily="34" charset="-122"/>
                <a:cs typeface="Inter" pitchFamily="34" charset="-120"/>
              </a:rPr>
              <a:t>Rule 5: Collection Limited to Necessary Purpose</a:t>
            </a:r>
            <a:endParaRPr lang="en-US" dirty="0"/>
          </a:p>
        </p:txBody>
      </p:sp>
      <p:sp>
        <p:nvSpPr>
          <p:cNvPr id="5" name="Object 4"/>
          <p:cNvSpPr/>
          <p:nvPr/>
        </p:nvSpPr>
        <p:spPr>
          <a:xfrm>
            <a:off x="761810" y="3615877"/>
            <a:ext cx="2513971" cy="1320767"/>
          </a:xfrm>
          <a:prstGeom prst="rect">
            <a:avLst/>
          </a:prstGeom>
          <a:noFill/>
        </p:spPr>
        <p:txBody>
          <a:bodyPr wrap="square" lIns="0" tIns="0" rIns="0" bIns="0" rtlCol="0" anchor="t"/>
          <a:lstStyle/>
          <a:p>
            <a:pPr algn="l">
              <a:lnSpc>
                <a:spcPts val="2081"/>
              </a:lnSpc>
              <a:buNone/>
            </a:pPr>
            <a:r>
              <a:rPr lang="en-US" sz="1500" kern="0" spc="-30" dirty="0">
                <a:latin typeface="Inter" pitchFamily="34" charset="0"/>
                <a:ea typeface="Inter" pitchFamily="34" charset="-122"/>
                <a:cs typeface="Inter" pitchFamily="34" charset="-120"/>
              </a:rPr>
              <a:t>Prohibits unlimited model training by limiting the collection of SPDI to only what is necessary for the stated purpose.</a:t>
            </a:r>
            <a:endParaRPr lang="en-US" dirty="0"/>
          </a:p>
        </p:txBody>
      </p:sp>
      <p:pic>
        <p:nvPicPr>
          <p:cNvPr id="6" name="Object 5"/>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37693" y="2294654"/>
            <a:ext cx="2961534" cy="1190327"/>
          </a:xfrm>
          <a:prstGeom prst="rect">
            <a:avLst/>
          </a:prstGeom>
        </p:spPr>
      </p:pic>
      <p:sp>
        <p:nvSpPr>
          <p:cNvPr id="7" name="Object 6"/>
          <p:cNvSpPr/>
          <p:nvPr/>
        </p:nvSpPr>
        <p:spPr>
          <a:xfrm>
            <a:off x="3613834" y="2490919"/>
            <a:ext cx="2199725" cy="800793"/>
          </a:xfrm>
          <a:prstGeom prst="rect">
            <a:avLst/>
          </a:prstGeom>
          <a:noFill/>
        </p:spPr>
        <p:txBody>
          <a:bodyPr wrap="square" lIns="0" tIns="0" rIns="0" bIns="0" rtlCol="0" anchor="t"/>
          <a:lstStyle/>
          <a:p>
            <a:pPr algn="ctr">
              <a:lnSpc>
                <a:spcPts val="2102"/>
              </a:lnSpc>
              <a:buNone/>
            </a:pPr>
            <a:r>
              <a:rPr lang="en-US" sz="1800" b="1" kern="0" spc="-108" dirty="0">
                <a:latin typeface="Inter" pitchFamily="34" charset="0"/>
                <a:ea typeface="Inter" pitchFamily="34" charset="-122"/>
                <a:cs typeface="Inter" pitchFamily="34" charset="-120"/>
              </a:rPr>
              <a:t>Rule 6: Prior Consent for Third-Party Disclosure</a:t>
            </a:r>
            <a:endParaRPr lang="en-US" dirty="0"/>
          </a:p>
        </p:txBody>
      </p:sp>
      <p:sp>
        <p:nvSpPr>
          <p:cNvPr id="8" name="Object 7"/>
          <p:cNvSpPr/>
          <p:nvPr/>
        </p:nvSpPr>
        <p:spPr>
          <a:xfrm>
            <a:off x="3523369" y="3615877"/>
            <a:ext cx="2513971" cy="1056614"/>
          </a:xfrm>
          <a:prstGeom prst="rect">
            <a:avLst/>
          </a:prstGeom>
          <a:noFill/>
        </p:spPr>
        <p:txBody>
          <a:bodyPr wrap="square" lIns="0" tIns="0" rIns="0" bIns="0" rtlCol="0" anchor="t"/>
          <a:lstStyle/>
          <a:p>
            <a:pPr algn="l">
              <a:lnSpc>
                <a:spcPts val="2081"/>
              </a:lnSpc>
              <a:buNone/>
            </a:pPr>
            <a:r>
              <a:rPr lang="en-US" sz="1500" kern="0" spc="-30" dirty="0">
                <a:latin typeface="Inter" pitchFamily="34" charset="0"/>
                <a:ea typeface="Inter" pitchFamily="34" charset="-122"/>
                <a:cs typeface="Inter" pitchFamily="34" charset="-120"/>
              </a:rPr>
              <a:t>Requires obtaining prior consent before disclosing SPDI to any third-party AI vendor or service provider.</a:t>
            </a:r>
            <a:endParaRPr lang="en-US" dirty="0"/>
          </a:p>
        </p:txBody>
      </p:sp>
      <p:pic>
        <p:nvPicPr>
          <p:cNvPr id="9" name="Object 8"/>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99248" y="2294654"/>
            <a:ext cx="2961534" cy="1190327"/>
          </a:xfrm>
          <a:prstGeom prst="rect">
            <a:avLst/>
          </a:prstGeom>
        </p:spPr>
      </p:pic>
      <p:sp>
        <p:nvSpPr>
          <p:cNvPr id="10" name="Object 9"/>
          <p:cNvSpPr/>
          <p:nvPr/>
        </p:nvSpPr>
        <p:spPr>
          <a:xfrm>
            <a:off x="6375393" y="2490919"/>
            <a:ext cx="2199725" cy="800793"/>
          </a:xfrm>
          <a:prstGeom prst="rect">
            <a:avLst/>
          </a:prstGeom>
          <a:noFill/>
        </p:spPr>
        <p:txBody>
          <a:bodyPr wrap="square" lIns="0" tIns="0" rIns="0" bIns="0" rtlCol="0" anchor="t"/>
          <a:lstStyle/>
          <a:p>
            <a:pPr algn="ctr">
              <a:lnSpc>
                <a:spcPts val="2102"/>
              </a:lnSpc>
              <a:buNone/>
            </a:pPr>
            <a:r>
              <a:rPr lang="en-US" sz="1800" b="1" kern="0" spc="-108" dirty="0">
                <a:latin typeface="Inter" pitchFamily="34" charset="0"/>
                <a:ea typeface="Inter" pitchFamily="34" charset="-122"/>
                <a:cs typeface="Inter" pitchFamily="34" charset="-120"/>
              </a:rPr>
              <a:t>Rule 8: Privacy-by-Design and Audit Logs</a:t>
            </a:r>
            <a:endParaRPr lang="en-US" dirty="0"/>
          </a:p>
        </p:txBody>
      </p:sp>
      <p:sp>
        <p:nvSpPr>
          <p:cNvPr id="11" name="Object 10"/>
          <p:cNvSpPr/>
          <p:nvPr/>
        </p:nvSpPr>
        <p:spPr>
          <a:xfrm>
            <a:off x="6284928" y="3615877"/>
            <a:ext cx="2513971" cy="1849074"/>
          </a:xfrm>
          <a:prstGeom prst="rect">
            <a:avLst/>
          </a:prstGeom>
          <a:noFill/>
        </p:spPr>
        <p:txBody>
          <a:bodyPr wrap="square" lIns="0" tIns="0" rIns="0" bIns="0" rtlCol="0" anchor="t"/>
          <a:lstStyle/>
          <a:p>
            <a:pPr algn="l">
              <a:lnSpc>
                <a:spcPts val="2081"/>
              </a:lnSpc>
              <a:buNone/>
            </a:pPr>
            <a:r>
              <a:rPr lang="en-US" sz="1500" kern="0" spc="-30" dirty="0">
                <a:latin typeface="Inter" pitchFamily="34" charset="0"/>
                <a:ea typeface="Inter" pitchFamily="34" charset="-122"/>
                <a:cs typeface="Inter" pitchFamily="34" charset="-120"/>
              </a:rPr>
              <a:t>Mandates the implementation of privacy-by-design principles and the maintenance of audit logs for any automated decision-making processes involving SPDI.</a:t>
            </a:r>
            <a:endParaRPr lang="en-US" dirty="0"/>
          </a:p>
        </p:txBody>
      </p:sp>
      <p:pic>
        <p:nvPicPr>
          <p:cNvPr id="12" name="Object 11"/>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60818" y="2294654"/>
            <a:ext cx="2952012" cy="1190327"/>
          </a:xfrm>
          <a:prstGeom prst="rect">
            <a:avLst/>
          </a:prstGeom>
        </p:spPr>
      </p:pic>
      <p:sp>
        <p:nvSpPr>
          <p:cNvPr id="13" name="Object 12"/>
          <p:cNvSpPr/>
          <p:nvPr/>
        </p:nvSpPr>
        <p:spPr>
          <a:xfrm>
            <a:off x="9136953" y="2357602"/>
            <a:ext cx="2199725" cy="1067724"/>
          </a:xfrm>
          <a:prstGeom prst="rect">
            <a:avLst/>
          </a:prstGeom>
          <a:noFill/>
        </p:spPr>
        <p:txBody>
          <a:bodyPr wrap="square" lIns="0" tIns="0" rIns="0" bIns="0" rtlCol="0" anchor="t"/>
          <a:lstStyle/>
          <a:p>
            <a:pPr algn="ctr">
              <a:lnSpc>
                <a:spcPts val="2102"/>
              </a:lnSpc>
              <a:buNone/>
            </a:pPr>
            <a:r>
              <a:rPr lang="en-US" sz="1800" b="1" kern="0" spc="-108" dirty="0">
                <a:latin typeface="Inter" pitchFamily="34" charset="0"/>
                <a:ea typeface="Inter" pitchFamily="34" charset="-122"/>
                <a:cs typeface="Inter" pitchFamily="34" charset="-120"/>
              </a:rPr>
              <a:t>Engineering Tip: Anonymize or Aggregate Before Model Ingestion</a:t>
            </a:r>
            <a:endParaRPr lang="en-US" dirty="0"/>
          </a:p>
        </p:txBody>
      </p:sp>
      <p:sp>
        <p:nvSpPr>
          <p:cNvPr id="14" name="Object 13"/>
          <p:cNvSpPr/>
          <p:nvPr/>
        </p:nvSpPr>
        <p:spPr>
          <a:xfrm>
            <a:off x="9046488" y="3615877"/>
            <a:ext cx="2513971" cy="1849074"/>
          </a:xfrm>
          <a:prstGeom prst="rect">
            <a:avLst/>
          </a:prstGeom>
          <a:noFill/>
        </p:spPr>
        <p:txBody>
          <a:bodyPr wrap="square" lIns="0" tIns="0" rIns="0" bIns="0" rtlCol="0" anchor="t"/>
          <a:lstStyle/>
          <a:p>
            <a:pPr algn="l">
              <a:lnSpc>
                <a:spcPts val="2081"/>
              </a:lnSpc>
              <a:buNone/>
            </a:pPr>
            <a:r>
              <a:rPr lang="en-US" sz="1500" kern="0" spc="-30" dirty="0">
                <a:latin typeface="Inter" pitchFamily="34" charset="0"/>
                <a:ea typeface="Inter" pitchFamily="34" charset="-122"/>
                <a:cs typeface="Inter" pitchFamily="34" charset="-120"/>
              </a:rPr>
              <a:t>Recommends anonymizing or aggregating SPDI before using it to train AI models, in order to comply with the data minimization and purpose limitation principles.</a:t>
            </a:r>
            <a:endParaRPr lang="en-US" dirty="0"/>
          </a:p>
        </p:txBody>
      </p:sp>
      <p:sp>
        <p:nvSpPr>
          <p:cNvPr id="15" name="Object 14"/>
          <p:cNvSpPr/>
          <p:nvPr/>
        </p:nvSpPr>
        <p:spPr>
          <a:xfrm>
            <a:off x="11874706" y="6497898"/>
            <a:ext cx="123794" cy="237669"/>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xmlns="" val="0"/>
            </a:ext>
          </a:extLst>
        </p:spPr>
        <p:txBody>
          <a:bodyPr/>
          <a:lstStyle>
            <a:lvl1pPr>
              <a:defRPr sz="1100"/>
            </a:lvl1pPr>
          </a:lstStyle>
          <a:p>
            <a:fld id="{F7021451-1387-4CA6-816F-3879F97B5CBC}" type="slidenum">
              <a:rPr lang="en-US" smtClean="0">
                <a:solidFill>
                  <a:schemeClr val="tx1"/>
                </a:solidFill>
              </a:rPr>
              <a:t>39</a:t>
            </a:fld>
            <a:endParaRPr lang="en-US">
              <a:solidFill>
                <a:schemeClr val="tx1"/>
              </a:solidFill>
            </a:endParaRPr>
          </a:p>
        </p:txBody>
      </p:sp>
      <p:pic>
        <p:nvPicPr>
          <p:cNvPr id="16" name="Picture 15">
            <a:extLst>
              <a:ext uri="{FF2B5EF4-FFF2-40B4-BE49-F238E27FC236}">
                <a16:creationId xmlns:a16="http://schemas.microsoft.com/office/drawing/2014/main" id="{4801703A-BB17-888E-76E7-7C2F316DF23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833911" y="12739"/>
            <a:ext cx="1263342" cy="1266119"/>
          </a:xfrm>
          <a:prstGeom prst="rect">
            <a:avLst/>
          </a:prstGeom>
        </p:spPr>
      </p:pic>
      <p:sp>
        <p:nvSpPr>
          <p:cNvPr id="17" name="TextBox 16">
            <a:extLst>
              <a:ext uri="{FF2B5EF4-FFF2-40B4-BE49-F238E27FC236}">
                <a16:creationId xmlns:a16="http://schemas.microsoft.com/office/drawing/2014/main" id="{C8F2C0E8-2780-41E7-DACB-53418B628CEB}"/>
              </a:ext>
            </a:extLst>
          </p:cNvPr>
          <p:cNvSpPr txBox="1"/>
          <p:nvPr/>
        </p:nvSpPr>
        <p:spPr>
          <a:xfrm>
            <a:off x="248512" y="73613"/>
            <a:ext cx="6344728" cy="369332"/>
          </a:xfrm>
          <a:prstGeom prst="rect">
            <a:avLst/>
          </a:prstGeom>
          <a:noFill/>
        </p:spPr>
        <p:txBody>
          <a:bodyPr wrap="square">
            <a:spAutoFit/>
          </a:bodyPr>
          <a:lstStyle/>
          <a:p>
            <a:r>
              <a:rPr lang="en-US" sz="1800" b="1" dirty="0">
                <a:solidFill>
                  <a:schemeClr val="accent2"/>
                </a:solidFill>
              </a:rPr>
              <a:t>Unit 3: Cyber Law and IP Regime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Introduction</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16934" y="1325084"/>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830997"/>
          </a:xfrm>
          <a:prstGeom prst="rect">
            <a:avLst/>
          </a:prstGeom>
        </p:spPr>
        <p:txBody>
          <a:bodyPr wrap="square">
            <a:spAutoFit/>
          </a:bodyPr>
          <a:lstStyle/>
          <a:p>
            <a:r>
              <a:rPr lang="en-US" sz="2400" b="1" dirty="0">
                <a:solidFill>
                  <a:schemeClr val="accent1">
                    <a:lumMod val="75000"/>
                  </a:schemeClr>
                </a:solidFill>
              </a:rPr>
              <a:t>CYBER LAWS</a:t>
            </a:r>
          </a:p>
          <a:p>
            <a:endParaRPr lang="en-US" sz="2400" b="1" dirty="0">
              <a:solidFill>
                <a:schemeClr val="accent1">
                  <a:lumMod val="75000"/>
                </a:schemeClr>
              </a:solidFill>
            </a:endParaRPr>
          </a:p>
        </p:txBody>
      </p:sp>
      <p:sp>
        <p:nvSpPr>
          <p:cNvPr id="3" name="TextBox 2">
            <a:extLst>
              <a:ext uri="{FF2B5EF4-FFF2-40B4-BE49-F238E27FC236}">
                <a16:creationId xmlns:a16="http://schemas.microsoft.com/office/drawing/2014/main" id="{DADC3F1F-DD13-422E-9450-2895A8B993A1}"/>
              </a:ext>
            </a:extLst>
          </p:cNvPr>
          <p:cNvSpPr txBox="1"/>
          <p:nvPr/>
        </p:nvSpPr>
        <p:spPr>
          <a:xfrm>
            <a:off x="393111" y="1868853"/>
            <a:ext cx="7898633" cy="3785652"/>
          </a:xfrm>
          <a:prstGeom prst="rect">
            <a:avLst/>
          </a:prstGeom>
          <a:noFill/>
        </p:spPr>
        <p:txBody>
          <a:bodyPr wrap="square" rtlCol="0">
            <a:spAutoFit/>
          </a:bodyPr>
          <a:lstStyle/>
          <a:p>
            <a:pPr marL="342900" indent="-342900">
              <a:buFont typeface="Arial" panose="020B0604020202020204" pitchFamily="34" charset="0"/>
              <a:buChar char="•"/>
            </a:pPr>
            <a:r>
              <a:rPr lang="en-US" sz="2400" dirty="0"/>
              <a:t>‘Cyber crime’ is not defined in Information Technology Act 2000.</a:t>
            </a:r>
          </a:p>
          <a:p>
            <a:pPr marL="342900" indent="-342900">
              <a:buFont typeface="Arial" panose="020B0604020202020204" pitchFamily="34" charset="0"/>
              <a:buChar char="•"/>
            </a:pPr>
            <a:r>
              <a:rPr lang="en-US" sz="2400" dirty="0"/>
              <a:t>Any illegal behavior committed by means of, or in relation to a computer system or network, including such crimes as illegal possession, offering or distributing information by means of computer system or network, or threatening the security of computer systems and the data processed by them.</a:t>
            </a:r>
          </a:p>
          <a:p>
            <a:endParaRPr lang="en-US" sz="2400" dirty="0"/>
          </a:p>
          <a:p>
            <a:pPr marL="342900" indent="-342900">
              <a:buFont typeface="Arial" panose="020B0604020202020204" pitchFamily="34" charset="0"/>
              <a:buChar char="•"/>
            </a:pPr>
            <a:endParaRPr lang="en-US" sz="2400" dirty="0"/>
          </a:p>
        </p:txBody>
      </p:sp>
      <p:pic>
        <p:nvPicPr>
          <p:cNvPr id="7" name="Picture 6" descr="PESSAT - All India Online Entrance Exam for Admission to PES University"/>
          <p:cNvPicPr/>
          <p:nvPr/>
        </p:nvPicPr>
        <p:blipFill>
          <a:blip r:embed="rId2" cstate="print">
            <a:extLst>
              <a:ext uri="{28A0092B-C50C-407E-A947-70E740481C1C}">
                <a14:useLocalDpi xmlns:a14="http://schemas.microsoft.com/office/drawing/2010/main" val="0"/>
              </a:ext>
            </a:extLst>
          </a:blip>
          <a:srcRect/>
          <a:stretch>
            <a:fillRect/>
          </a:stretch>
        </p:blipFill>
        <p:spPr>
          <a:xfrm>
            <a:off x="10780778" y="254314"/>
            <a:ext cx="1066165" cy="546100"/>
          </a:xfrm>
          <a:prstGeom prst="rect">
            <a:avLst/>
          </a:prstGeom>
          <a:noFill/>
          <a:ln>
            <a:noFill/>
          </a:ln>
        </p:spPr>
      </p:pic>
    </p:spTree>
    <p:extLst>
      <p:ext uri="{BB962C8B-B14F-4D97-AF65-F5344CB8AC3E}">
        <p14:creationId xmlns:p14="http://schemas.microsoft.com/office/powerpoint/2010/main" val="149156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2376221" y="379020"/>
            <a:ext cx="7436511" cy="1668244"/>
          </a:xfrm>
          <a:prstGeom prst="rect">
            <a:avLst/>
          </a:prstGeom>
          <a:noFill/>
        </p:spPr>
        <p:txBody>
          <a:bodyPr wrap="square" lIns="0" tIns="0" rIns="0" bIns="0" rtlCol="0" anchor="t"/>
          <a:lstStyle/>
          <a:p>
            <a:pPr algn="ctr">
              <a:lnSpc>
                <a:spcPts val="4380"/>
              </a:lnSpc>
              <a:buNone/>
            </a:pPr>
            <a:r>
              <a:rPr lang="en-US" sz="3750" b="1" kern="0" spc="-225" dirty="0">
                <a:solidFill>
                  <a:schemeClr val="accent2"/>
                </a:solidFill>
                <a:latin typeface="Inter" pitchFamily="34" charset="0"/>
                <a:ea typeface="Inter" pitchFamily="34" charset="-122"/>
                <a:cs typeface="Inter" pitchFamily="34" charset="-120"/>
              </a:rPr>
              <a:t>Digital Personal Data Protection Act 2023 (DPDPA): Bird's-Eye View</a:t>
            </a:r>
            <a:endParaRPr lang="en-US" dirty="0">
              <a:solidFill>
                <a:schemeClr val="accent2"/>
              </a:solidFill>
            </a:endParaRPr>
          </a:p>
        </p:txBody>
      </p:sp>
      <p:sp>
        <p:nvSpPr>
          <p:cNvPr id="3" name="Object 2"/>
          <p:cNvSpPr/>
          <p:nvPr/>
        </p:nvSpPr>
        <p:spPr>
          <a:xfrm>
            <a:off x="476131" y="2704424"/>
            <a:ext cx="714196" cy="714196"/>
          </a:xfrm>
          <a:prstGeom prst="ellipse">
            <a:avLst/>
          </a:prstGeom>
          <a:solidFill>
            <a:srgbClr val="22AAEE"/>
          </a:solidFill>
        </p:spPr>
      </p:sp>
      <p:pic>
        <p:nvPicPr>
          <p:cNvPr id="4" name="Object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2358" y="2877393"/>
            <a:ext cx="409473" cy="361860"/>
          </a:xfrm>
          <a:prstGeom prst="rect">
            <a:avLst/>
          </a:prstGeom>
        </p:spPr>
      </p:pic>
      <p:sp>
        <p:nvSpPr>
          <p:cNvPr id="5" name="Object 4"/>
          <p:cNvSpPr/>
          <p:nvPr/>
        </p:nvSpPr>
        <p:spPr>
          <a:xfrm>
            <a:off x="1380780" y="2657803"/>
            <a:ext cx="2775843" cy="533862"/>
          </a:xfrm>
          <a:prstGeom prst="rect">
            <a:avLst/>
          </a:prstGeom>
          <a:noFill/>
        </p:spPr>
        <p:txBody>
          <a:bodyPr wrap="square" lIns="0" tIns="0" rIns="0" bIns="0" rtlCol="0" anchor="t"/>
          <a:lstStyle/>
          <a:p>
            <a:pPr algn="l">
              <a:lnSpc>
                <a:spcPts val="2102"/>
              </a:lnSpc>
              <a:buNone/>
            </a:pPr>
            <a:r>
              <a:rPr lang="en-US" sz="1800" b="1" kern="0" spc="-108" dirty="0">
                <a:solidFill>
                  <a:srgbClr val="333333"/>
                </a:solidFill>
                <a:latin typeface="Inter" pitchFamily="34" charset="0"/>
                <a:ea typeface="Inter" pitchFamily="34" charset="-122"/>
                <a:cs typeface="Inter" pitchFamily="34" charset="-120"/>
              </a:rPr>
              <a:t>Repeals S 43A liability once fully notified</a:t>
            </a:r>
            <a:endParaRPr lang="en-US" dirty="0"/>
          </a:p>
        </p:txBody>
      </p:sp>
      <p:sp>
        <p:nvSpPr>
          <p:cNvPr id="6" name="Object 5"/>
          <p:cNvSpPr/>
          <p:nvPr/>
        </p:nvSpPr>
        <p:spPr>
          <a:xfrm>
            <a:off x="1380780" y="3268837"/>
            <a:ext cx="2775843" cy="1056614"/>
          </a:xfrm>
          <a:prstGeom prst="rect">
            <a:avLst/>
          </a:prstGeom>
          <a:noFill/>
        </p:spPr>
        <p:txBody>
          <a:bodyPr wrap="square" lIns="0" tIns="0" rIns="0" bIns="0" rtlCol="0" anchor="t"/>
          <a:lstStyle/>
          <a:p>
            <a:pPr algn="l">
              <a:lnSpc>
                <a:spcPts val="2081"/>
              </a:lnSpc>
              <a:spcBef>
                <a:spcPts val="596"/>
              </a:spcBef>
              <a:buNone/>
            </a:pPr>
            <a:r>
              <a:rPr lang="en-US" sz="1500" kern="0" spc="-30" dirty="0">
                <a:solidFill>
                  <a:srgbClr val="000000">
                    <a:alpha val="56000"/>
                  </a:srgbClr>
                </a:solidFill>
                <a:latin typeface="Inter" pitchFamily="34" charset="0"/>
                <a:ea typeface="Inter" pitchFamily="34" charset="-122"/>
                <a:cs typeface="Inter" pitchFamily="34" charset="-120"/>
              </a:rPr>
              <a:t>The DPDPA replaces the existing patchwork of data protection regulations under the IT Act's Section 43A.</a:t>
            </a:r>
            <a:endParaRPr lang="en-US" dirty="0"/>
          </a:p>
        </p:txBody>
      </p:sp>
      <p:sp>
        <p:nvSpPr>
          <p:cNvPr id="7" name="Object 6"/>
          <p:cNvSpPr/>
          <p:nvPr/>
        </p:nvSpPr>
        <p:spPr>
          <a:xfrm>
            <a:off x="4380405" y="2704424"/>
            <a:ext cx="714196" cy="714196"/>
          </a:xfrm>
          <a:prstGeom prst="ellipse">
            <a:avLst/>
          </a:prstGeom>
          <a:solidFill>
            <a:srgbClr val="FFD9AD"/>
          </a:solidFill>
        </p:spPr>
      </p:sp>
      <p:pic>
        <p:nvPicPr>
          <p:cNvPr id="8" name="Object 7"/>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95214" y="2940165"/>
            <a:ext cx="285679" cy="247588"/>
          </a:xfrm>
          <a:prstGeom prst="rect">
            <a:avLst/>
          </a:prstGeom>
        </p:spPr>
      </p:pic>
      <p:sp>
        <p:nvSpPr>
          <p:cNvPr id="9" name="Object 8"/>
          <p:cNvSpPr/>
          <p:nvPr/>
        </p:nvSpPr>
        <p:spPr>
          <a:xfrm>
            <a:off x="5285053" y="2657803"/>
            <a:ext cx="2775843" cy="533862"/>
          </a:xfrm>
          <a:prstGeom prst="rect">
            <a:avLst/>
          </a:prstGeom>
          <a:noFill/>
        </p:spPr>
        <p:txBody>
          <a:bodyPr wrap="square" lIns="0" tIns="0" rIns="0" bIns="0" rtlCol="0" anchor="t"/>
          <a:lstStyle/>
          <a:p>
            <a:pPr algn="l">
              <a:lnSpc>
                <a:spcPts val="2102"/>
              </a:lnSpc>
              <a:buNone/>
            </a:pPr>
            <a:r>
              <a:rPr lang="en-US" sz="1800" b="1" kern="0" spc="-108" dirty="0">
                <a:solidFill>
                  <a:srgbClr val="333333"/>
                </a:solidFill>
                <a:latin typeface="Inter" pitchFamily="34" charset="0"/>
                <a:ea typeface="Inter" pitchFamily="34" charset="-122"/>
                <a:cs typeface="Inter" pitchFamily="34" charset="-120"/>
              </a:rPr>
              <a:t>Introduces Data Fiduciary &amp; Data Principal roles</a:t>
            </a:r>
            <a:endParaRPr lang="en-US" dirty="0"/>
          </a:p>
        </p:txBody>
      </p:sp>
      <p:sp>
        <p:nvSpPr>
          <p:cNvPr id="10" name="Object 9"/>
          <p:cNvSpPr/>
          <p:nvPr/>
        </p:nvSpPr>
        <p:spPr>
          <a:xfrm>
            <a:off x="5285053" y="3268837"/>
            <a:ext cx="2775843" cy="1320767"/>
          </a:xfrm>
          <a:prstGeom prst="rect">
            <a:avLst/>
          </a:prstGeom>
          <a:noFill/>
        </p:spPr>
        <p:txBody>
          <a:bodyPr wrap="square" lIns="0" tIns="0" rIns="0" bIns="0" rtlCol="0" anchor="t"/>
          <a:lstStyle/>
          <a:p>
            <a:pPr algn="l">
              <a:lnSpc>
                <a:spcPts val="2081"/>
              </a:lnSpc>
              <a:spcBef>
                <a:spcPts val="596"/>
              </a:spcBef>
              <a:buNone/>
            </a:pPr>
            <a:r>
              <a:rPr lang="en-US" sz="1500" kern="0" spc="-30" dirty="0">
                <a:solidFill>
                  <a:srgbClr val="000000">
                    <a:alpha val="56000"/>
                  </a:srgbClr>
                </a:solidFill>
                <a:latin typeface="Inter" pitchFamily="34" charset="0"/>
                <a:ea typeface="Inter" pitchFamily="34" charset="-122"/>
                <a:cs typeface="Inter" pitchFamily="34" charset="-120"/>
              </a:rPr>
              <a:t>The DPDPA establishes the roles of Data Fiduciary (entity handling data) and Data Principal (individual whose data is collected).</a:t>
            </a:r>
            <a:endParaRPr lang="en-US" dirty="0"/>
          </a:p>
        </p:txBody>
      </p:sp>
      <p:sp>
        <p:nvSpPr>
          <p:cNvPr id="11" name="Object 10"/>
          <p:cNvSpPr/>
          <p:nvPr/>
        </p:nvSpPr>
        <p:spPr>
          <a:xfrm>
            <a:off x="8284678" y="2704424"/>
            <a:ext cx="714196" cy="714196"/>
          </a:xfrm>
          <a:prstGeom prst="ellipse">
            <a:avLst/>
          </a:prstGeom>
          <a:solidFill>
            <a:srgbClr val="FEC088"/>
          </a:solidFill>
        </p:spPr>
      </p:sp>
      <p:pic>
        <p:nvPicPr>
          <p:cNvPr id="12" name="Object 11"/>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41342" y="2919238"/>
            <a:ext cx="209498" cy="295201"/>
          </a:xfrm>
          <a:prstGeom prst="rect">
            <a:avLst/>
          </a:prstGeom>
        </p:spPr>
      </p:pic>
      <p:sp>
        <p:nvSpPr>
          <p:cNvPr id="13" name="Object 12"/>
          <p:cNvSpPr/>
          <p:nvPr/>
        </p:nvSpPr>
        <p:spPr>
          <a:xfrm>
            <a:off x="9189327" y="2657803"/>
            <a:ext cx="2775843" cy="800793"/>
          </a:xfrm>
          <a:prstGeom prst="rect">
            <a:avLst/>
          </a:prstGeom>
          <a:noFill/>
        </p:spPr>
        <p:txBody>
          <a:bodyPr wrap="square" lIns="0" tIns="0" rIns="0" bIns="0" rtlCol="0" anchor="t"/>
          <a:lstStyle/>
          <a:p>
            <a:pPr algn="l">
              <a:lnSpc>
                <a:spcPts val="2102"/>
              </a:lnSpc>
              <a:buNone/>
            </a:pPr>
            <a:r>
              <a:rPr lang="en-US" sz="1800" b="1" kern="0" spc="-108" dirty="0">
                <a:solidFill>
                  <a:srgbClr val="333333"/>
                </a:solidFill>
                <a:latin typeface="Inter" pitchFamily="34" charset="0"/>
                <a:ea typeface="Inter" pitchFamily="34" charset="-122"/>
                <a:cs typeface="Inter" pitchFamily="34" charset="-120"/>
              </a:rPr>
              <a:t>Cross-border transfers allowed to whitelisted jurisdictions</a:t>
            </a:r>
            <a:endParaRPr lang="en-US" dirty="0"/>
          </a:p>
        </p:txBody>
      </p:sp>
      <p:sp>
        <p:nvSpPr>
          <p:cNvPr id="14" name="Object 13"/>
          <p:cNvSpPr/>
          <p:nvPr/>
        </p:nvSpPr>
        <p:spPr>
          <a:xfrm>
            <a:off x="9189327" y="3535768"/>
            <a:ext cx="2775843" cy="1320767"/>
          </a:xfrm>
          <a:prstGeom prst="rect">
            <a:avLst/>
          </a:prstGeom>
          <a:noFill/>
        </p:spPr>
        <p:txBody>
          <a:bodyPr wrap="square" lIns="0" tIns="0" rIns="0" bIns="0" rtlCol="0" anchor="t"/>
          <a:lstStyle/>
          <a:p>
            <a:pPr algn="l">
              <a:lnSpc>
                <a:spcPts val="2081"/>
              </a:lnSpc>
              <a:spcBef>
                <a:spcPts val="596"/>
              </a:spcBef>
              <a:buNone/>
            </a:pPr>
            <a:r>
              <a:rPr lang="en-US" sz="1500" kern="0" spc="-30" dirty="0">
                <a:solidFill>
                  <a:srgbClr val="000000">
                    <a:alpha val="56000"/>
                  </a:srgbClr>
                </a:solidFill>
                <a:latin typeface="Inter" pitchFamily="34" charset="0"/>
                <a:ea typeface="Inter" pitchFamily="34" charset="-122"/>
                <a:cs typeface="Inter" pitchFamily="34" charset="-120"/>
              </a:rPr>
              <a:t>The DPDPA allows for cross-border data transfers to countries or sectors deemed 'whitelisted' by the government.</a:t>
            </a:r>
            <a:endParaRPr lang="en-US" dirty="0"/>
          </a:p>
        </p:txBody>
      </p:sp>
      <p:sp>
        <p:nvSpPr>
          <p:cNvPr id="15" name="Object 14"/>
          <p:cNvSpPr/>
          <p:nvPr/>
        </p:nvSpPr>
        <p:spPr>
          <a:xfrm>
            <a:off x="476131" y="4512017"/>
            <a:ext cx="714196" cy="714196"/>
          </a:xfrm>
          <a:prstGeom prst="ellipse">
            <a:avLst/>
          </a:prstGeom>
          <a:solidFill>
            <a:srgbClr val="FD864D"/>
          </a:solidFill>
        </p:spPr>
      </p:sp>
      <p:pic>
        <p:nvPicPr>
          <p:cNvPr id="16" name="Object 15"/>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5843" y="4663900"/>
            <a:ext cx="314246" cy="285679"/>
          </a:xfrm>
          <a:prstGeom prst="rect">
            <a:avLst/>
          </a:prstGeom>
        </p:spPr>
      </p:pic>
      <p:sp>
        <p:nvSpPr>
          <p:cNvPr id="17" name="Object 16"/>
          <p:cNvSpPr/>
          <p:nvPr/>
        </p:nvSpPr>
        <p:spPr>
          <a:xfrm>
            <a:off x="1380780" y="4692351"/>
            <a:ext cx="2775843" cy="533862"/>
          </a:xfrm>
          <a:prstGeom prst="rect">
            <a:avLst/>
          </a:prstGeom>
          <a:noFill/>
        </p:spPr>
        <p:txBody>
          <a:bodyPr wrap="square" lIns="0" tIns="0" rIns="0" bIns="0" rtlCol="0" anchor="t"/>
          <a:lstStyle/>
          <a:p>
            <a:pPr algn="l">
              <a:lnSpc>
                <a:spcPts val="2102"/>
              </a:lnSpc>
              <a:buNone/>
            </a:pPr>
            <a:r>
              <a:rPr lang="en-US" sz="1800" b="1" kern="0" spc="-108" dirty="0">
                <a:solidFill>
                  <a:srgbClr val="333333"/>
                </a:solidFill>
                <a:latin typeface="Inter" pitchFamily="34" charset="0"/>
                <a:ea typeface="Inter" pitchFamily="34" charset="-122"/>
                <a:cs typeface="Inter" pitchFamily="34" charset="-120"/>
              </a:rPr>
              <a:t>Oversight: Data Protection Board of India (DPBI)</a:t>
            </a:r>
            <a:endParaRPr lang="en-US" dirty="0"/>
          </a:p>
        </p:txBody>
      </p:sp>
      <p:sp>
        <p:nvSpPr>
          <p:cNvPr id="18" name="Object 17"/>
          <p:cNvSpPr/>
          <p:nvPr/>
        </p:nvSpPr>
        <p:spPr>
          <a:xfrm>
            <a:off x="833229" y="5413163"/>
            <a:ext cx="5687644" cy="793674"/>
          </a:xfrm>
          <a:prstGeom prst="rect">
            <a:avLst/>
          </a:prstGeom>
          <a:noFill/>
        </p:spPr>
        <p:txBody>
          <a:bodyPr wrap="square" lIns="0" tIns="0" rIns="0" bIns="0" rtlCol="0" anchor="t"/>
          <a:lstStyle/>
          <a:p>
            <a:pPr algn="l">
              <a:lnSpc>
                <a:spcPts val="2081"/>
              </a:lnSpc>
              <a:spcBef>
                <a:spcPts val="596"/>
              </a:spcBef>
              <a:buNone/>
            </a:pPr>
            <a:r>
              <a:rPr lang="en-US" sz="1500" kern="0" spc="-30" dirty="0">
                <a:solidFill>
                  <a:srgbClr val="000000">
                    <a:alpha val="56000"/>
                  </a:srgbClr>
                </a:solidFill>
                <a:latin typeface="Inter" pitchFamily="34" charset="0"/>
                <a:ea typeface="Inter" pitchFamily="34" charset="-122"/>
                <a:cs typeface="Inter" pitchFamily="34" charset="-120"/>
              </a:rPr>
              <a:t>The DPDPA introduces the Data Protection Board of India as the regulatory authority to oversee and enforce the new data protection framework.</a:t>
            </a:r>
            <a:endParaRPr lang="en-US" dirty="0"/>
          </a:p>
        </p:txBody>
      </p:sp>
      <p:sp>
        <p:nvSpPr>
          <p:cNvPr id="19" name="Object 18"/>
          <p:cNvSpPr/>
          <p:nvPr/>
        </p:nvSpPr>
        <p:spPr>
          <a:xfrm>
            <a:off x="0" y="6206837"/>
            <a:ext cx="12188952" cy="649448"/>
          </a:xfrm>
          <a:prstGeom prst="rect">
            <a:avLst/>
          </a:prstGeom>
          <a:solidFill>
            <a:srgbClr val="FFD9AD"/>
          </a:solidFill>
        </p:spPr>
      </p:sp>
      <p:sp>
        <p:nvSpPr>
          <p:cNvPr id="20" name="Object 19"/>
          <p:cNvSpPr/>
          <p:nvPr/>
        </p:nvSpPr>
        <p:spPr>
          <a:xfrm>
            <a:off x="-109510" y="6436279"/>
            <a:ext cx="12407972" cy="100601"/>
          </a:xfrm>
          <a:prstGeom prst="rect">
            <a:avLst/>
          </a:prstGeom>
          <a:noFill/>
        </p:spPr>
        <p:txBody>
          <a:bodyPr wrap="square" lIns="0" tIns="0" rIns="0" bIns="0" rtlCol="0" anchor="ctr"/>
          <a:lstStyle/>
          <a:p>
            <a:pPr algn="ctr">
              <a:lnSpc>
                <a:spcPts val="1971"/>
              </a:lnSpc>
              <a:buNone/>
            </a:pPr>
            <a:r>
              <a:rPr lang="en-US" sz="1688" b="1" kern="0" spc="-101" dirty="0">
                <a:solidFill>
                  <a:srgbClr val="333333"/>
                </a:solidFill>
                <a:latin typeface="Inter" pitchFamily="34" charset="0"/>
                <a:ea typeface="Inter" pitchFamily="34" charset="-122"/>
                <a:cs typeface="Inter" pitchFamily="34" charset="-120"/>
              </a:rPr>
              <a:t>The Digital Personal Data Protection Act 2023 (DPDPA) represents a significant shift in India's data protection landscape, introducing new roles, cross-border data transfer guidelines, and regulatory oversight to ensure comprehensive privacy safeguards for individuals.</a:t>
            </a:r>
            <a:endParaRPr lang="en-US" dirty="0"/>
          </a:p>
        </p:txBody>
      </p:sp>
      <p:pic>
        <p:nvPicPr>
          <p:cNvPr id="21" name="Picture 20">
            <a:extLst>
              <a:ext uri="{FF2B5EF4-FFF2-40B4-BE49-F238E27FC236}">
                <a16:creationId xmlns:a16="http://schemas.microsoft.com/office/drawing/2014/main" id="{6ACC8D4D-4720-6503-F634-31C0B0A5CF9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833911" y="12739"/>
            <a:ext cx="1263342" cy="1266119"/>
          </a:xfrm>
          <a:prstGeom prst="rect">
            <a:avLst/>
          </a:prstGeom>
        </p:spPr>
      </p:pic>
      <p:sp>
        <p:nvSpPr>
          <p:cNvPr id="22" name="TextBox 21">
            <a:extLst>
              <a:ext uri="{FF2B5EF4-FFF2-40B4-BE49-F238E27FC236}">
                <a16:creationId xmlns:a16="http://schemas.microsoft.com/office/drawing/2014/main" id="{CFE49882-9256-9B34-6774-0A23943E6389}"/>
              </a:ext>
            </a:extLst>
          </p:cNvPr>
          <p:cNvSpPr txBox="1"/>
          <p:nvPr/>
        </p:nvSpPr>
        <p:spPr>
          <a:xfrm>
            <a:off x="248512" y="73613"/>
            <a:ext cx="6344728" cy="369332"/>
          </a:xfrm>
          <a:prstGeom prst="rect">
            <a:avLst/>
          </a:prstGeom>
          <a:noFill/>
        </p:spPr>
        <p:txBody>
          <a:bodyPr wrap="square">
            <a:spAutoFit/>
          </a:bodyPr>
          <a:lstStyle/>
          <a:p>
            <a:r>
              <a:rPr lang="en-US" sz="1800" b="1" dirty="0">
                <a:solidFill>
                  <a:schemeClr val="accent2"/>
                </a:solidFill>
              </a:rPr>
              <a:t>Unit 3: Cyber Law and IP Regime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155958" y="122433"/>
            <a:ext cx="12188952" cy="556081"/>
          </a:xfrm>
          <a:prstGeom prst="rect">
            <a:avLst/>
          </a:prstGeom>
          <a:noFill/>
        </p:spPr>
        <p:txBody>
          <a:bodyPr wrap="square" lIns="0" tIns="0" rIns="0" bIns="0" rtlCol="0" anchor="t"/>
          <a:lstStyle/>
          <a:p>
            <a:pPr algn="ctr">
              <a:lnSpc>
                <a:spcPts val="4380"/>
              </a:lnSpc>
              <a:buNone/>
            </a:pPr>
            <a:r>
              <a:rPr lang="en-US" sz="3750" b="1" kern="0" spc="-225" dirty="0">
                <a:solidFill>
                  <a:schemeClr val="accent2"/>
                </a:solidFill>
                <a:latin typeface="Inter" pitchFamily="34" charset="0"/>
                <a:ea typeface="Inter" pitchFamily="34" charset="-122"/>
                <a:cs typeface="Inter" pitchFamily="34" charset="-120"/>
              </a:rPr>
              <a:t>Seven Foundational Principles (DPDPA S 4)</a:t>
            </a:r>
            <a:endParaRPr lang="en-US" dirty="0">
              <a:solidFill>
                <a:schemeClr val="accent2"/>
              </a:solidFill>
            </a:endParaRPr>
          </a:p>
        </p:txBody>
      </p:sp>
      <p:sp>
        <p:nvSpPr>
          <p:cNvPr id="3" name="Object 2"/>
          <p:cNvSpPr/>
          <p:nvPr/>
        </p:nvSpPr>
        <p:spPr>
          <a:xfrm>
            <a:off x="11865183" y="6497898"/>
            <a:ext cx="133317" cy="237669"/>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xmlns="" val="0"/>
            </a:ext>
          </a:extLst>
        </p:spPr>
        <p:txBody>
          <a:bodyPr/>
          <a:lstStyle>
            <a:lvl1pPr>
              <a:defRPr sz="1100"/>
            </a:lvl1pPr>
          </a:lstStyle>
          <a:p>
            <a:fld id="{F7021451-1387-4CA6-816F-3879F97B5CBC}" type="slidenum">
              <a:rPr lang="en-US" smtClean="0">
                <a:solidFill>
                  <a:schemeClr val="tx1"/>
                </a:solidFill>
              </a:rPr>
              <a:t>41</a:t>
            </a:fld>
            <a:endParaRPr lang="en-US">
              <a:solidFill>
                <a:schemeClr val="tx1"/>
              </a:solidFill>
            </a:endParaRPr>
          </a:p>
        </p:txBody>
      </p:sp>
      <p:graphicFrame>
        <p:nvGraphicFramePr>
          <p:cNvPr id="4" name="Table 3">
            <a:extLst>
              <a:ext uri="{FF2B5EF4-FFF2-40B4-BE49-F238E27FC236}">
                <a16:creationId xmlns:a16="http://schemas.microsoft.com/office/drawing/2014/main" id="{7CE9A19C-6EA9-F76C-7ECD-3FD5045E1784}"/>
              </a:ext>
            </a:extLst>
          </p:cNvPr>
          <p:cNvGraphicFramePr>
            <a:graphicFrameLocks noGrp="1"/>
          </p:cNvGraphicFramePr>
          <p:nvPr>
            <p:extLst>
              <p:ext uri="{D42A27DB-BD31-4B8C-83A1-F6EECF244321}">
                <p14:modId xmlns:p14="http://schemas.microsoft.com/office/powerpoint/2010/main" val="1176683860"/>
              </p:ext>
            </p:extLst>
          </p:nvPr>
        </p:nvGraphicFramePr>
        <p:xfrm>
          <a:off x="193500" y="692512"/>
          <a:ext cx="11490036" cy="6165488"/>
        </p:xfrm>
        <a:graphic>
          <a:graphicData uri="http://schemas.openxmlformats.org/drawingml/2006/table">
            <a:tbl>
              <a:tblPr/>
              <a:tblGrid>
                <a:gridCol w="3830012">
                  <a:extLst>
                    <a:ext uri="{9D8B030D-6E8A-4147-A177-3AD203B41FA5}">
                      <a16:colId xmlns:a16="http://schemas.microsoft.com/office/drawing/2014/main" val="2413594048"/>
                    </a:ext>
                  </a:extLst>
                </a:gridCol>
                <a:gridCol w="3830012">
                  <a:extLst>
                    <a:ext uri="{9D8B030D-6E8A-4147-A177-3AD203B41FA5}">
                      <a16:colId xmlns:a16="http://schemas.microsoft.com/office/drawing/2014/main" val="329712449"/>
                    </a:ext>
                  </a:extLst>
                </a:gridCol>
                <a:gridCol w="3830012">
                  <a:extLst>
                    <a:ext uri="{9D8B030D-6E8A-4147-A177-3AD203B41FA5}">
                      <a16:colId xmlns:a16="http://schemas.microsoft.com/office/drawing/2014/main" val="2270111019"/>
                    </a:ext>
                  </a:extLst>
                </a:gridCol>
              </a:tblGrid>
              <a:tr h="272504">
                <a:tc>
                  <a:txBody>
                    <a:bodyPr/>
                    <a:lstStyle/>
                    <a:p>
                      <a:pPr>
                        <a:buNone/>
                      </a:pPr>
                      <a:r>
                        <a:rPr lang="en-US" sz="1800" dirty="0">
                          <a:solidFill>
                            <a:schemeClr val="tx1"/>
                          </a:solidFill>
                        </a:rPr>
                        <a:t>#</a:t>
                      </a:r>
                    </a:p>
                  </a:txBody>
                  <a:tcPr marL="50597" marR="50597" marT="25298" marB="252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solidFill>
                            <a:schemeClr val="tx1"/>
                          </a:solidFill>
                        </a:rPr>
                        <a:t>Foundational Principle (DPDPA S 4)</a:t>
                      </a:r>
                    </a:p>
                  </a:txBody>
                  <a:tcPr marL="50597" marR="50597" marT="25298" marB="252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a:solidFill>
                            <a:schemeClr val="tx1"/>
                          </a:solidFill>
                        </a:rPr>
                        <a:t>Plain-English Meaning</a:t>
                      </a:r>
                    </a:p>
                  </a:txBody>
                  <a:tcPr marL="50597" marR="50597" marT="25298" marB="252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32971547"/>
                  </a:ext>
                </a:extLst>
              </a:tr>
              <a:tr h="732642">
                <a:tc>
                  <a:txBody>
                    <a:bodyPr/>
                    <a:lstStyle/>
                    <a:p>
                      <a:pPr>
                        <a:buNone/>
                      </a:pPr>
                      <a:r>
                        <a:rPr lang="en-US" sz="1800" dirty="0">
                          <a:solidFill>
                            <a:schemeClr val="tx1"/>
                          </a:solidFill>
                        </a:rPr>
                        <a:t>1</a:t>
                      </a:r>
                    </a:p>
                  </a:txBody>
                  <a:tcPr marL="50597" marR="50597" marT="25298" marB="252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b="1" dirty="0">
                          <a:solidFill>
                            <a:schemeClr val="tx1"/>
                          </a:solidFill>
                        </a:rPr>
                        <a:t>Lawful, Fair &amp; Transparent Use</a:t>
                      </a:r>
                      <a:endParaRPr lang="en-US" sz="1800" dirty="0">
                        <a:solidFill>
                          <a:schemeClr val="tx1"/>
                        </a:solidFill>
                      </a:endParaRPr>
                    </a:p>
                  </a:txBody>
                  <a:tcPr marL="50597" marR="50597" marT="25298" marB="252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a:solidFill>
                            <a:schemeClr val="tx1"/>
                          </a:solidFill>
                        </a:rPr>
                        <a:t>Collect and handle personal data only for legitimate purposes, in a clear and honest manner.</a:t>
                      </a:r>
                    </a:p>
                  </a:txBody>
                  <a:tcPr marL="50597" marR="50597" marT="25298" marB="252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1025402"/>
                  </a:ext>
                </a:extLst>
              </a:tr>
              <a:tr h="732642">
                <a:tc>
                  <a:txBody>
                    <a:bodyPr/>
                    <a:lstStyle/>
                    <a:p>
                      <a:pPr>
                        <a:buNone/>
                      </a:pPr>
                      <a:r>
                        <a:rPr lang="en-US" sz="1800" dirty="0">
                          <a:solidFill>
                            <a:schemeClr val="tx1"/>
                          </a:solidFill>
                        </a:rPr>
                        <a:t>2</a:t>
                      </a:r>
                    </a:p>
                  </a:txBody>
                  <a:tcPr marL="50597" marR="50597" marT="25298" marB="252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b="1">
                          <a:solidFill>
                            <a:schemeClr val="tx1"/>
                          </a:solidFill>
                        </a:rPr>
                        <a:t>Purpose Limitation</a:t>
                      </a:r>
                      <a:endParaRPr lang="en-US" sz="1800">
                        <a:solidFill>
                          <a:schemeClr val="tx1"/>
                        </a:solidFill>
                      </a:endParaRPr>
                    </a:p>
                  </a:txBody>
                  <a:tcPr marL="50597" marR="50597" marT="25298" marB="252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a:solidFill>
                            <a:schemeClr val="tx1"/>
                          </a:solidFill>
                        </a:rPr>
                        <a:t>Use the data strictly for the purpose stated to the Data Principal (or a compatible one).</a:t>
                      </a:r>
                    </a:p>
                  </a:txBody>
                  <a:tcPr marL="50597" marR="50597" marT="25298" marB="252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39910093"/>
                  </a:ext>
                </a:extLst>
              </a:tr>
              <a:tr h="502573">
                <a:tc>
                  <a:txBody>
                    <a:bodyPr/>
                    <a:lstStyle/>
                    <a:p>
                      <a:pPr>
                        <a:buNone/>
                      </a:pPr>
                      <a:r>
                        <a:rPr lang="en-US" sz="1800">
                          <a:solidFill>
                            <a:schemeClr val="tx1"/>
                          </a:solidFill>
                        </a:rPr>
                        <a:t>3</a:t>
                      </a:r>
                    </a:p>
                  </a:txBody>
                  <a:tcPr marL="50597" marR="50597" marT="25298" marB="252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b="1">
                          <a:solidFill>
                            <a:schemeClr val="tx1"/>
                          </a:solidFill>
                        </a:rPr>
                        <a:t>Data Minimisation</a:t>
                      </a:r>
                      <a:endParaRPr lang="en-US" sz="1800">
                        <a:solidFill>
                          <a:schemeClr val="tx1"/>
                        </a:solidFill>
                      </a:endParaRPr>
                    </a:p>
                  </a:txBody>
                  <a:tcPr marL="50597" marR="50597" marT="25298" marB="252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a:solidFill>
                            <a:schemeClr val="tx1"/>
                          </a:solidFill>
                        </a:rPr>
                        <a:t>Gather only the personal data that is necessary—nothing excessive.</a:t>
                      </a:r>
                    </a:p>
                  </a:txBody>
                  <a:tcPr marL="50597" marR="50597" marT="25298" marB="252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0195765"/>
                  </a:ext>
                </a:extLst>
              </a:tr>
              <a:tr h="502573">
                <a:tc>
                  <a:txBody>
                    <a:bodyPr/>
                    <a:lstStyle/>
                    <a:p>
                      <a:pPr>
                        <a:buNone/>
                      </a:pPr>
                      <a:r>
                        <a:rPr lang="en-US" sz="1800">
                          <a:solidFill>
                            <a:schemeClr val="tx1"/>
                          </a:solidFill>
                        </a:rPr>
                        <a:t>4</a:t>
                      </a:r>
                    </a:p>
                  </a:txBody>
                  <a:tcPr marL="50597" marR="50597" marT="25298" marB="252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b="1">
                          <a:solidFill>
                            <a:schemeClr val="tx1"/>
                          </a:solidFill>
                        </a:rPr>
                        <a:t>Accuracy</a:t>
                      </a:r>
                      <a:endParaRPr lang="en-US" sz="1800">
                        <a:solidFill>
                          <a:schemeClr val="tx1"/>
                        </a:solidFill>
                      </a:endParaRPr>
                    </a:p>
                  </a:txBody>
                  <a:tcPr marL="50597" marR="50597" marT="25298" marB="252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a:solidFill>
                            <a:schemeClr val="tx1"/>
                          </a:solidFill>
                        </a:rPr>
                        <a:t>Keep data correct and up-to-date; promptly rectify inaccuracies.</a:t>
                      </a:r>
                    </a:p>
                  </a:txBody>
                  <a:tcPr marL="50597" marR="50597" marT="25298" marB="252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09685971"/>
                  </a:ext>
                </a:extLst>
              </a:tr>
              <a:tr h="732642">
                <a:tc>
                  <a:txBody>
                    <a:bodyPr/>
                    <a:lstStyle/>
                    <a:p>
                      <a:pPr>
                        <a:buNone/>
                      </a:pPr>
                      <a:r>
                        <a:rPr lang="en-US" sz="1800">
                          <a:solidFill>
                            <a:schemeClr val="tx1"/>
                          </a:solidFill>
                        </a:rPr>
                        <a:t>5</a:t>
                      </a:r>
                    </a:p>
                  </a:txBody>
                  <a:tcPr marL="50597" marR="50597" marT="25298" marB="252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b="1">
                          <a:solidFill>
                            <a:schemeClr val="tx1"/>
                          </a:solidFill>
                        </a:rPr>
                        <a:t>Storage Limitation</a:t>
                      </a:r>
                      <a:endParaRPr lang="en-US" sz="1800">
                        <a:solidFill>
                          <a:schemeClr val="tx1"/>
                        </a:solidFill>
                      </a:endParaRPr>
                    </a:p>
                  </a:txBody>
                  <a:tcPr marL="50597" marR="50597" marT="25298" marB="252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a:solidFill>
                            <a:schemeClr val="tx1"/>
                          </a:solidFill>
                        </a:rPr>
                        <a:t>Retain personal data no longer than needed to fulfil the stated purpose or legal duty.</a:t>
                      </a:r>
                    </a:p>
                  </a:txBody>
                  <a:tcPr marL="50597" marR="50597" marT="25298" marB="252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7782629"/>
                  </a:ext>
                </a:extLst>
              </a:tr>
              <a:tr h="732642">
                <a:tc>
                  <a:txBody>
                    <a:bodyPr/>
                    <a:lstStyle/>
                    <a:p>
                      <a:pPr>
                        <a:buNone/>
                      </a:pPr>
                      <a:r>
                        <a:rPr lang="en-US" sz="1800">
                          <a:solidFill>
                            <a:schemeClr val="tx1"/>
                          </a:solidFill>
                        </a:rPr>
                        <a:t>6</a:t>
                      </a:r>
                    </a:p>
                  </a:txBody>
                  <a:tcPr marL="50597" marR="50597" marT="25298" marB="252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b="1">
                          <a:solidFill>
                            <a:schemeClr val="tx1"/>
                          </a:solidFill>
                        </a:rPr>
                        <a:t>Reasonable Security Safeguards</a:t>
                      </a:r>
                      <a:endParaRPr lang="en-US" sz="1800">
                        <a:solidFill>
                          <a:schemeClr val="tx1"/>
                        </a:solidFill>
                      </a:endParaRPr>
                    </a:p>
                  </a:txBody>
                  <a:tcPr marL="50597" marR="50597" marT="25298" marB="252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a:solidFill>
                            <a:schemeClr val="tx1"/>
                          </a:solidFill>
                        </a:rPr>
                        <a:t>Protect data against unauthorised access, breach, or loss with appropriate technical and organisational measures.</a:t>
                      </a:r>
                    </a:p>
                  </a:txBody>
                  <a:tcPr marL="50597" marR="50597" marT="25298" marB="252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2433107"/>
                  </a:ext>
                </a:extLst>
              </a:tr>
              <a:tr h="962712">
                <a:tc>
                  <a:txBody>
                    <a:bodyPr/>
                    <a:lstStyle/>
                    <a:p>
                      <a:pPr>
                        <a:buNone/>
                      </a:pPr>
                      <a:r>
                        <a:rPr lang="en-US" sz="1800">
                          <a:solidFill>
                            <a:schemeClr val="tx1"/>
                          </a:solidFill>
                        </a:rPr>
                        <a:t>7</a:t>
                      </a:r>
                    </a:p>
                  </a:txBody>
                  <a:tcPr marL="50597" marR="50597" marT="25298" marB="252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b="1">
                          <a:solidFill>
                            <a:schemeClr val="tx1"/>
                          </a:solidFill>
                        </a:rPr>
                        <a:t>Accountability</a:t>
                      </a:r>
                      <a:endParaRPr lang="en-US" sz="1800">
                        <a:solidFill>
                          <a:schemeClr val="tx1"/>
                        </a:solidFill>
                      </a:endParaRPr>
                    </a:p>
                  </a:txBody>
                  <a:tcPr marL="50597" marR="50597" marT="25298" marB="252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solidFill>
                            <a:schemeClr val="tx1"/>
                          </a:solidFill>
                        </a:rPr>
                        <a:t>The Data Fiduciary is responsible for demonstrating compliance and answering to the Data Protection Board.</a:t>
                      </a:r>
                    </a:p>
                  </a:txBody>
                  <a:tcPr marL="50597" marR="50597" marT="25298" marB="252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20547362"/>
                  </a:ext>
                </a:extLst>
              </a:tr>
            </a:tbl>
          </a:graphicData>
        </a:graphic>
      </p:graphicFrame>
      <p:pic>
        <p:nvPicPr>
          <p:cNvPr id="5" name="Picture 4">
            <a:extLst>
              <a:ext uri="{FF2B5EF4-FFF2-40B4-BE49-F238E27FC236}">
                <a16:creationId xmlns:a16="http://schemas.microsoft.com/office/drawing/2014/main" id="{DAE8F474-F7DC-DDF8-6CFE-5703D83849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11495" y="12739"/>
            <a:ext cx="985758" cy="987925"/>
          </a:xfrm>
          <a:prstGeom prst="rect">
            <a:avLst/>
          </a:prstGeom>
        </p:spPr>
      </p:pic>
      <p:sp>
        <p:nvSpPr>
          <p:cNvPr id="6" name="TextBox 5">
            <a:extLst>
              <a:ext uri="{FF2B5EF4-FFF2-40B4-BE49-F238E27FC236}">
                <a16:creationId xmlns:a16="http://schemas.microsoft.com/office/drawing/2014/main" id="{435B8DF9-D631-1991-A04A-C9486C8183CC}"/>
              </a:ext>
            </a:extLst>
          </p:cNvPr>
          <p:cNvSpPr txBox="1"/>
          <p:nvPr/>
        </p:nvSpPr>
        <p:spPr>
          <a:xfrm>
            <a:off x="248512" y="73613"/>
            <a:ext cx="6344728" cy="369332"/>
          </a:xfrm>
          <a:prstGeom prst="rect">
            <a:avLst/>
          </a:prstGeom>
          <a:noFill/>
        </p:spPr>
        <p:txBody>
          <a:bodyPr wrap="square">
            <a:spAutoFit/>
          </a:bodyPr>
          <a:lstStyle/>
          <a:p>
            <a:r>
              <a:rPr lang="en-US" sz="1800" b="1" dirty="0">
                <a:solidFill>
                  <a:schemeClr val="accent2"/>
                </a:solidFill>
              </a:rPr>
              <a:t>Unit 3: Cyber Law and IP Regime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lIns="0" tIns="0" rIns="0" bIns="0" rtlCol="0" anchor="t"/>
          <a:lstStyle/>
          <a:p>
            <a:pPr algn="ctr">
              <a:lnSpc>
                <a:spcPts val="4380"/>
              </a:lnSpc>
              <a:buNone/>
            </a:pPr>
            <a:r>
              <a:rPr lang="en-US" sz="3750" b="1" kern="0" spc="-225" dirty="0">
                <a:solidFill>
                  <a:schemeClr val="accent2"/>
                </a:solidFill>
                <a:latin typeface="Inter" pitchFamily="34" charset="0"/>
                <a:ea typeface="Inter" pitchFamily="34" charset="-122"/>
                <a:cs typeface="Inter" pitchFamily="34" charset="-120"/>
              </a:rPr>
              <a:t>Rights of Data Principals (Students, Users, You!)</a:t>
            </a:r>
            <a:endParaRPr lang="en-US" dirty="0">
              <a:solidFill>
                <a:schemeClr val="accent2"/>
              </a:solidFill>
            </a:endParaRPr>
          </a:p>
        </p:txBody>
      </p:sp>
      <p:sp>
        <p:nvSpPr>
          <p:cNvPr id="3" name="Object 2"/>
          <p:cNvSpPr/>
          <p:nvPr/>
        </p:nvSpPr>
        <p:spPr>
          <a:xfrm>
            <a:off x="952262" y="2277394"/>
            <a:ext cx="5446938" cy="2733388"/>
          </a:xfrm>
          <a:prstGeom prst="rect">
            <a:avLst/>
          </a:prstGeom>
          <a:noFill/>
        </p:spPr>
        <p:txBody>
          <a:bodyPr wrap="square" lIns="0" tIns="0" rIns="0" bIns="0" rtlCol="0" anchor="t"/>
          <a:lstStyle/>
          <a:p>
            <a:pPr marL="242900" indent="-242900" algn="l">
              <a:lnSpc>
                <a:spcPts val="3154"/>
              </a:lnSpc>
              <a:buSzPct val="100000"/>
              <a:buChar char="•"/>
            </a:pPr>
            <a:r>
              <a:rPr lang="en-US" sz="2700" b="1" kern="0" spc="-162" dirty="0">
                <a:solidFill>
                  <a:srgbClr val="333333"/>
                </a:solidFill>
                <a:latin typeface="Inter" pitchFamily="34" charset="0"/>
                <a:ea typeface="Inter" pitchFamily="34" charset="-122"/>
                <a:cs typeface="Inter" pitchFamily="34" charset="-120"/>
              </a:rPr>
              <a:t>Right to Access</a:t>
            </a:r>
          </a:p>
          <a:p>
            <a:pPr lvl="1" algn="l">
              <a:lnSpc>
                <a:spcPts val="2392"/>
              </a:lnSpc>
              <a:spcBef>
                <a:spcPts val="321"/>
              </a:spcBef>
              <a:buNone/>
            </a:pPr>
            <a:r>
              <a:rPr lang="en-US" sz="1725" kern="0" spc="-34" dirty="0">
                <a:solidFill>
                  <a:srgbClr val="000000">
                    <a:alpha val="56000"/>
                  </a:srgbClr>
                </a:solidFill>
                <a:latin typeface="Inter" pitchFamily="34" charset="0"/>
                <a:ea typeface="Inter" pitchFamily="34" charset="-122"/>
                <a:cs typeface="Inter" pitchFamily="34" charset="-120"/>
              </a:rPr>
              <a:t>Individuals have the right to access a summary of how their personal data is being processed.</a:t>
            </a:r>
          </a:p>
          <a:p>
            <a:pPr marL="242900" indent="-242900" algn="l">
              <a:lnSpc>
                <a:spcPts val="3154"/>
              </a:lnSpc>
              <a:spcBef>
                <a:spcPts val="2555"/>
              </a:spcBef>
              <a:buSzPct val="100000"/>
              <a:buChar char="•"/>
            </a:pPr>
            <a:r>
              <a:rPr lang="en-US" sz="2700" b="1" kern="0" spc="-162" dirty="0">
                <a:solidFill>
                  <a:srgbClr val="333333"/>
                </a:solidFill>
                <a:latin typeface="Inter" pitchFamily="34" charset="0"/>
                <a:ea typeface="Inter" pitchFamily="34" charset="-122"/>
                <a:cs typeface="Inter" pitchFamily="34" charset="-120"/>
              </a:rPr>
              <a:t>Right to Correction &amp; Erasure</a:t>
            </a:r>
          </a:p>
          <a:p>
            <a:pPr lvl="1" algn="l">
              <a:lnSpc>
                <a:spcPts val="2392"/>
              </a:lnSpc>
              <a:spcBef>
                <a:spcPts val="321"/>
              </a:spcBef>
              <a:buNone/>
            </a:pPr>
            <a:r>
              <a:rPr lang="en-US" sz="1725" kern="0" spc="-34" dirty="0">
                <a:solidFill>
                  <a:srgbClr val="000000">
                    <a:alpha val="56000"/>
                  </a:srgbClr>
                </a:solidFill>
                <a:latin typeface="Inter" pitchFamily="34" charset="0"/>
                <a:ea typeface="Inter" pitchFamily="34" charset="-122"/>
                <a:cs typeface="Inter" pitchFamily="34" charset="-120"/>
              </a:rPr>
              <a:t>Individuals have the right to request correction of inaccurate data and erasure of redundant or unnecessary data.</a:t>
            </a:r>
            <a:endParaRPr lang="en-US" dirty="0"/>
          </a:p>
        </p:txBody>
      </p:sp>
      <p:sp>
        <p:nvSpPr>
          <p:cNvPr id="4" name="Object 3"/>
          <p:cNvSpPr/>
          <p:nvPr/>
        </p:nvSpPr>
        <p:spPr>
          <a:xfrm>
            <a:off x="6284928" y="2277394"/>
            <a:ext cx="5446938" cy="3037120"/>
          </a:xfrm>
          <a:prstGeom prst="rect">
            <a:avLst/>
          </a:prstGeom>
          <a:noFill/>
        </p:spPr>
        <p:txBody>
          <a:bodyPr wrap="square" lIns="0" tIns="0" rIns="0" bIns="0" rtlCol="0" anchor="t"/>
          <a:lstStyle/>
          <a:p>
            <a:pPr marL="242900" indent="-242900" algn="l">
              <a:lnSpc>
                <a:spcPts val="3154"/>
              </a:lnSpc>
              <a:buSzPct val="100000"/>
              <a:buChar char="•"/>
            </a:pPr>
            <a:r>
              <a:rPr lang="en-US" sz="2700" b="1" kern="0" spc="-162" dirty="0">
                <a:solidFill>
                  <a:srgbClr val="333333"/>
                </a:solidFill>
                <a:latin typeface="Inter" pitchFamily="34" charset="0"/>
                <a:ea typeface="Inter" pitchFamily="34" charset="-122"/>
                <a:cs typeface="Inter" pitchFamily="34" charset="-120"/>
              </a:rPr>
              <a:t>Right to Grievance Redressal</a:t>
            </a:r>
          </a:p>
          <a:p>
            <a:pPr lvl="1" algn="l">
              <a:lnSpc>
                <a:spcPts val="2392"/>
              </a:lnSpc>
              <a:spcBef>
                <a:spcPts val="321"/>
              </a:spcBef>
              <a:buNone/>
            </a:pPr>
            <a:r>
              <a:rPr lang="en-US" sz="1725" kern="0" spc="-34" dirty="0">
                <a:solidFill>
                  <a:srgbClr val="000000">
                    <a:alpha val="56000"/>
                  </a:srgbClr>
                </a:solidFill>
                <a:latin typeface="Inter" pitchFamily="34" charset="0"/>
                <a:ea typeface="Inter" pitchFamily="34" charset="-122"/>
                <a:cs typeface="Inter" pitchFamily="34" charset="-120"/>
              </a:rPr>
              <a:t>Individuals have the right to file a grievance with the data fiduciary within 7 days, and escalate to the Data Protection Board of India if necessary.</a:t>
            </a:r>
          </a:p>
          <a:p>
            <a:pPr marL="242900" indent="-242900" algn="l">
              <a:lnSpc>
                <a:spcPts val="3154"/>
              </a:lnSpc>
              <a:spcBef>
                <a:spcPts val="2555"/>
              </a:spcBef>
              <a:buSzPct val="100000"/>
              <a:buChar char="•"/>
            </a:pPr>
            <a:r>
              <a:rPr lang="en-US" sz="2700" b="1" kern="0" spc="-162" dirty="0">
                <a:solidFill>
                  <a:srgbClr val="333333"/>
                </a:solidFill>
                <a:latin typeface="Inter" pitchFamily="34" charset="0"/>
                <a:ea typeface="Inter" pitchFamily="34" charset="-122"/>
                <a:cs typeface="Inter" pitchFamily="34" charset="-120"/>
              </a:rPr>
              <a:t>Right to Nominate</a:t>
            </a:r>
          </a:p>
          <a:p>
            <a:pPr lvl="1" algn="l">
              <a:lnSpc>
                <a:spcPts val="2392"/>
              </a:lnSpc>
              <a:spcBef>
                <a:spcPts val="321"/>
              </a:spcBef>
              <a:buNone/>
            </a:pPr>
            <a:r>
              <a:rPr lang="en-US" sz="1725" kern="0" spc="-34" dirty="0">
                <a:solidFill>
                  <a:srgbClr val="000000">
                    <a:alpha val="56000"/>
                  </a:srgbClr>
                </a:solidFill>
                <a:latin typeface="Inter" pitchFamily="34" charset="0"/>
                <a:ea typeface="Inter" pitchFamily="34" charset="-122"/>
                <a:cs typeface="Inter" pitchFamily="34" charset="-120"/>
              </a:rPr>
              <a:t>Individuals have the right to nominate a trusted person to exercise their rights in case of their incapacity.</a:t>
            </a:r>
            <a:endParaRPr lang="en-US" dirty="0"/>
          </a:p>
        </p:txBody>
      </p:sp>
      <p:sp>
        <p:nvSpPr>
          <p:cNvPr id="5" name="Object 4"/>
          <p:cNvSpPr/>
          <p:nvPr/>
        </p:nvSpPr>
        <p:spPr>
          <a:xfrm>
            <a:off x="11798525" y="6497898"/>
            <a:ext cx="199975" cy="237669"/>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xmlns="" val="0"/>
            </a:ext>
          </a:extLst>
        </p:spPr>
        <p:txBody>
          <a:bodyPr/>
          <a:lstStyle>
            <a:lvl1pPr>
              <a:defRPr sz="1100"/>
            </a:lvl1pPr>
          </a:lstStyle>
          <a:p>
            <a:fld id="{F7021451-1387-4CA6-816F-3879F97B5CBC}" type="slidenum">
              <a:rPr lang="en-US" smtClean="0"/>
              <a:t>42</a:t>
            </a:fld>
            <a:endParaRPr lang="en-US"/>
          </a:p>
        </p:txBody>
      </p:sp>
      <p:pic>
        <p:nvPicPr>
          <p:cNvPr id="6" name="Picture 5">
            <a:extLst>
              <a:ext uri="{FF2B5EF4-FFF2-40B4-BE49-F238E27FC236}">
                <a16:creationId xmlns:a16="http://schemas.microsoft.com/office/drawing/2014/main" id="{595005F6-C901-054E-6984-040F85BCA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3911" y="12739"/>
            <a:ext cx="1263342" cy="1266119"/>
          </a:xfrm>
          <a:prstGeom prst="rect">
            <a:avLst/>
          </a:prstGeom>
        </p:spPr>
      </p:pic>
      <p:sp>
        <p:nvSpPr>
          <p:cNvPr id="7" name="TextBox 6">
            <a:extLst>
              <a:ext uri="{FF2B5EF4-FFF2-40B4-BE49-F238E27FC236}">
                <a16:creationId xmlns:a16="http://schemas.microsoft.com/office/drawing/2014/main" id="{F72A2DA4-19DA-B76D-C984-D136B370044A}"/>
              </a:ext>
            </a:extLst>
          </p:cNvPr>
          <p:cNvSpPr txBox="1"/>
          <p:nvPr/>
        </p:nvSpPr>
        <p:spPr>
          <a:xfrm>
            <a:off x="248512" y="73613"/>
            <a:ext cx="6344728" cy="369332"/>
          </a:xfrm>
          <a:prstGeom prst="rect">
            <a:avLst/>
          </a:prstGeom>
          <a:noFill/>
        </p:spPr>
        <p:txBody>
          <a:bodyPr wrap="square">
            <a:spAutoFit/>
          </a:bodyPr>
          <a:lstStyle/>
          <a:p>
            <a:r>
              <a:rPr lang="en-US" sz="1800" b="1" dirty="0">
                <a:solidFill>
                  <a:schemeClr val="accent2"/>
                </a:solidFill>
              </a:rPr>
              <a:t>Unit 3: Cyber Law and IP Regime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lIns="0" tIns="0" rIns="0" bIns="0" rtlCol="0" anchor="t"/>
          <a:lstStyle/>
          <a:p>
            <a:pPr algn="ctr">
              <a:lnSpc>
                <a:spcPts val="4380"/>
              </a:lnSpc>
              <a:buNone/>
            </a:pPr>
            <a:r>
              <a:rPr lang="en-US" sz="3750" b="1" kern="0" spc="-225" dirty="0">
                <a:solidFill>
                  <a:schemeClr val="accent2"/>
                </a:solidFill>
                <a:latin typeface="Inter" pitchFamily="34" charset="0"/>
                <a:ea typeface="Inter" pitchFamily="34" charset="-122"/>
                <a:cs typeface="Inter" pitchFamily="34" charset="-120"/>
              </a:rPr>
              <a:t>Remedies &amp; Penalties (DPDPA Ch. VIII)</a:t>
            </a:r>
            <a:endParaRPr lang="en-US" dirty="0">
              <a:solidFill>
                <a:schemeClr val="accent2"/>
              </a:solidFill>
            </a:endParaRPr>
          </a:p>
        </p:txBody>
      </p:sp>
      <p:sp>
        <p:nvSpPr>
          <p:cNvPr id="3" name="Object 2"/>
          <p:cNvSpPr/>
          <p:nvPr/>
        </p:nvSpPr>
        <p:spPr>
          <a:xfrm>
            <a:off x="0" y="1034692"/>
            <a:ext cx="12188952" cy="330117"/>
          </a:xfrm>
          <a:prstGeom prst="rect">
            <a:avLst/>
          </a:prstGeom>
          <a:noFill/>
        </p:spPr>
        <p:txBody>
          <a:bodyPr wrap="square" lIns="0" tIns="0" rIns="0" bIns="0" rtlCol="0" anchor="t"/>
          <a:lstStyle/>
          <a:p>
            <a:pPr algn="ctr">
              <a:lnSpc>
                <a:spcPts val="2600"/>
              </a:lnSpc>
              <a:spcBef>
                <a:spcPts val="769"/>
              </a:spcBef>
              <a:buNone/>
            </a:pPr>
            <a:r>
              <a:rPr lang="en-US" sz="1875" kern="0" spc="-37" dirty="0">
                <a:latin typeface="Inter" pitchFamily="34" charset="0"/>
                <a:ea typeface="Inter" pitchFamily="34" charset="-122"/>
                <a:cs typeface="Inter" pitchFamily="34" charset="-120"/>
              </a:rPr>
              <a:t>Potential fines for violations of the DPDPA</a:t>
            </a:r>
            <a:endParaRPr lang="en-US" dirty="0"/>
          </a:p>
        </p:txBody>
      </p:sp>
      <p:sp>
        <p:nvSpPr>
          <p:cNvPr id="4" name="Object 3"/>
          <p:cNvSpPr/>
          <p:nvPr/>
        </p:nvSpPr>
        <p:spPr>
          <a:xfrm>
            <a:off x="476131" y="1761685"/>
            <a:ext cx="3555109" cy="3875705"/>
          </a:xfrm>
          <a:prstGeom prst="rect">
            <a:avLst/>
          </a:prstGeom>
          <a:solidFill>
            <a:srgbClr val="22AAEE"/>
          </a:solidFill>
        </p:spPr>
      </p:sp>
      <p:sp>
        <p:nvSpPr>
          <p:cNvPr id="5" name="Object 4"/>
          <p:cNvSpPr/>
          <p:nvPr/>
        </p:nvSpPr>
        <p:spPr>
          <a:xfrm>
            <a:off x="298381" y="5781222"/>
            <a:ext cx="3910513" cy="266931"/>
          </a:xfrm>
          <a:prstGeom prst="rect">
            <a:avLst/>
          </a:prstGeom>
          <a:noFill/>
        </p:spPr>
        <p:txBody>
          <a:bodyPr wrap="square" lIns="0" tIns="0" rIns="0" bIns="0" rtlCol="0" anchor="t"/>
          <a:lstStyle/>
          <a:p>
            <a:pPr algn="ctr">
              <a:lnSpc>
                <a:spcPts val="2102"/>
              </a:lnSpc>
              <a:buNone/>
            </a:pPr>
            <a:r>
              <a:rPr lang="en-US" sz="1800" b="1" kern="0" spc="-108" dirty="0">
                <a:latin typeface="Inter" pitchFamily="34" charset="0"/>
                <a:ea typeface="Inter" pitchFamily="34" charset="-122"/>
                <a:cs typeface="Inter" pitchFamily="34" charset="-120"/>
              </a:rPr>
              <a:t>Failing to protect children's data</a:t>
            </a:r>
            <a:endParaRPr lang="en-US" dirty="0"/>
          </a:p>
        </p:txBody>
      </p:sp>
      <p:sp>
        <p:nvSpPr>
          <p:cNvPr id="6" name="Object 5"/>
          <p:cNvSpPr/>
          <p:nvPr/>
        </p:nvSpPr>
        <p:spPr>
          <a:xfrm>
            <a:off x="1101450" y="3479029"/>
            <a:ext cx="2304474" cy="444885"/>
          </a:xfrm>
          <a:prstGeom prst="rect">
            <a:avLst/>
          </a:prstGeom>
          <a:noFill/>
        </p:spPr>
        <p:txBody>
          <a:bodyPr wrap="square" lIns="0" tIns="0" rIns="0" bIns="0" rtlCol="0" anchor="t"/>
          <a:lstStyle/>
          <a:p>
            <a:pPr algn="ctr">
              <a:lnSpc>
                <a:spcPts val="3504"/>
              </a:lnSpc>
              <a:buNone/>
            </a:pPr>
            <a:r>
              <a:rPr lang="en-US" sz="3000" b="1" kern="0" spc="-180" dirty="0">
                <a:latin typeface="Inter" pitchFamily="34" charset="0"/>
                <a:ea typeface="Inter" pitchFamily="34" charset="-122"/>
                <a:cs typeface="Inter" pitchFamily="34" charset="-120"/>
              </a:rPr>
              <a:t>RS 250,000,000</a:t>
            </a:r>
            <a:endParaRPr lang="en-US" dirty="0"/>
          </a:p>
        </p:txBody>
      </p:sp>
      <p:sp>
        <p:nvSpPr>
          <p:cNvPr id="7" name="Object 6"/>
          <p:cNvSpPr/>
          <p:nvPr/>
        </p:nvSpPr>
        <p:spPr>
          <a:xfrm>
            <a:off x="4316929" y="4991440"/>
            <a:ext cx="3555099" cy="645951"/>
          </a:xfrm>
          <a:prstGeom prst="rect">
            <a:avLst/>
          </a:prstGeom>
          <a:solidFill>
            <a:srgbClr val="FFD9AD"/>
          </a:solidFill>
        </p:spPr>
      </p:sp>
      <p:sp>
        <p:nvSpPr>
          <p:cNvPr id="8" name="Object 7"/>
          <p:cNvSpPr/>
          <p:nvPr/>
        </p:nvSpPr>
        <p:spPr>
          <a:xfrm>
            <a:off x="4139170" y="5781222"/>
            <a:ext cx="3910513" cy="266931"/>
          </a:xfrm>
          <a:prstGeom prst="rect">
            <a:avLst/>
          </a:prstGeom>
          <a:noFill/>
        </p:spPr>
        <p:txBody>
          <a:bodyPr wrap="square" lIns="0" tIns="0" rIns="0" bIns="0" rtlCol="0" anchor="t"/>
          <a:lstStyle/>
          <a:p>
            <a:pPr algn="ctr">
              <a:lnSpc>
                <a:spcPts val="2102"/>
              </a:lnSpc>
              <a:buNone/>
            </a:pPr>
            <a:r>
              <a:rPr lang="en-US" sz="1800" b="1" kern="0" spc="-108" dirty="0">
                <a:latin typeface="Inter" pitchFamily="34" charset="0"/>
                <a:ea typeface="Inter" pitchFamily="34" charset="-122"/>
                <a:cs typeface="Inter" pitchFamily="34" charset="-120"/>
              </a:rPr>
              <a:t>Negligent data security</a:t>
            </a:r>
            <a:endParaRPr lang="en-US" dirty="0"/>
          </a:p>
        </p:txBody>
      </p:sp>
      <p:sp>
        <p:nvSpPr>
          <p:cNvPr id="9" name="Object 8"/>
          <p:cNvSpPr/>
          <p:nvPr/>
        </p:nvSpPr>
        <p:spPr>
          <a:xfrm>
            <a:off x="4931764" y="5093907"/>
            <a:ext cx="2325423" cy="444885"/>
          </a:xfrm>
          <a:prstGeom prst="rect">
            <a:avLst/>
          </a:prstGeom>
          <a:noFill/>
        </p:spPr>
        <p:txBody>
          <a:bodyPr wrap="square" lIns="0" tIns="0" rIns="0" bIns="0" rtlCol="0" anchor="t"/>
          <a:lstStyle/>
          <a:p>
            <a:pPr algn="ctr">
              <a:lnSpc>
                <a:spcPts val="3504"/>
              </a:lnSpc>
              <a:buNone/>
            </a:pPr>
            <a:r>
              <a:rPr lang="en-US" sz="3000" b="1" kern="0" spc="-180" dirty="0">
                <a:latin typeface="Inter" pitchFamily="34" charset="0"/>
                <a:ea typeface="Inter" pitchFamily="34" charset="-122"/>
                <a:cs typeface="Inter" pitchFamily="34" charset="-120"/>
              </a:rPr>
              <a:t>RS 200,000,000</a:t>
            </a:r>
            <a:endParaRPr lang="en-US" dirty="0"/>
          </a:p>
        </p:txBody>
      </p:sp>
      <p:sp>
        <p:nvSpPr>
          <p:cNvPr id="10" name="Object 9"/>
          <p:cNvSpPr/>
          <p:nvPr/>
        </p:nvSpPr>
        <p:spPr>
          <a:xfrm>
            <a:off x="8157713" y="4991440"/>
            <a:ext cx="3555099" cy="645951"/>
          </a:xfrm>
          <a:prstGeom prst="rect">
            <a:avLst/>
          </a:prstGeom>
          <a:solidFill>
            <a:srgbClr val="FEC088"/>
          </a:solidFill>
        </p:spPr>
      </p:sp>
      <p:sp>
        <p:nvSpPr>
          <p:cNvPr id="11" name="Object 10"/>
          <p:cNvSpPr/>
          <p:nvPr/>
        </p:nvSpPr>
        <p:spPr>
          <a:xfrm>
            <a:off x="7979959" y="5781222"/>
            <a:ext cx="3910513" cy="266931"/>
          </a:xfrm>
          <a:prstGeom prst="rect">
            <a:avLst/>
          </a:prstGeom>
          <a:noFill/>
        </p:spPr>
        <p:txBody>
          <a:bodyPr wrap="square" lIns="0" tIns="0" rIns="0" bIns="0" rtlCol="0" anchor="t"/>
          <a:lstStyle/>
          <a:p>
            <a:pPr algn="ctr">
              <a:lnSpc>
                <a:spcPts val="2102"/>
              </a:lnSpc>
              <a:buNone/>
            </a:pPr>
            <a:r>
              <a:rPr lang="en-US" sz="1800" b="1" kern="0" spc="-108" dirty="0">
                <a:latin typeface="Inter" pitchFamily="34" charset="0"/>
                <a:ea typeface="Inter" pitchFamily="34" charset="-122"/>
                <a:cs typeface="Inter" pitchFamily="34" charset="-120"/>
              </a:rPr>
              <a:t>Repeated AI profiling without consent</a:t>
            </a:r>
            <a:endParaRPr lang="en-US" dirty="0"/>
          </a:p>
        </p:txBody>
      </p:sp>
      <p:sp>
        <p:nvSpPr>
          <p:cNvPr id="12" name="Object 11"/>
          <p:cNvSpPr/>
          <p:nvPr/>
        </p:nvSpPr>
        <p:spPr>
          <a:xfrm>
            <a:off x="8772553" y="5093907"/>
            <a:ext cx="2325423" cy="444885"/>
          </a:xfrm>
          <a:prstGeom prst="rect">
            <a:avLst/>
          </a:prstGeom>
          <a:noFill/>
        </p:spPr>
        <p:txBody>
          <a:bodyPr wrap="square" lIns="0" tIns="0" rIns="0" bIns="0" rtlCol="0" anchor="t"/>
          <a:lstStyle/>
          <a:p>
            <a:pPr algn="ctr">
              <a:lnSpc>
                <a:spcPts val="3504"/>
              </a:lnSpc>
              <a:buNone/>
            </a:pPr>
            <a:r>
              <a:rPr lang="en-US" sz="3000" b="1" kern="0" spc="-180" dirty="0">
                <a:latin typeface="Inter" pitchFamily="34" charset="0"/>
                <a:ea typeface="Inter" pitchFamily="34" charset="-122"/>
                <a:cs typeface="Inter" pitchFamily="34" charset="-120"/>
              </a:rPr>
              <a:t>RS 200,000,000</a:t>
            </a:r>
            <a:endParaRPr lang="en-US" dirty="0"/>
          </a:p>
        </p:txBody>
      </p:sp>
      <p:sp>
        <p:nvSpPr>
          <p:cNvPr id="13" name="Object 12"/>
          <p:cNvSpPr/>
          <p:nvPr/>
        </p:nvSpPr>
        <p:spPr>
          <a:xfrm>
            <a:off x="11836615" y="6497898"/>
            <a:ext cx="161885" cy="237669"/>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xmlns="" val="0"/>
            </a:ext>
          </a:extLst>
        </p:spPr>
        <p:txBody>
          <a:bodyPr/>
          <a:lstStyle>
            <a:lvl1pPr>
              <a:defRPr sz="1100"/>
            </a:lvl1pPr>
          </a:lstStyle>
          <a:p>
            <a:fld id="{F7021451-1387-4CA6-816F-3879F97B5CBC}" type="slidenum">
              <a:rPr lang="en-US" smtClean="0">
                <a:solidFill>
                  <a:schemeClr val="tx1"/>
                </a:solidFill>
              </a:rPr>
              <a:t>43</a:t>
            </a:fld>
            <a:endParaRPr lang="en-US">
              <a:solidFill>
                <a:schemeClr val="tx1"/>
              </a:solidFill>
            </a:endParaRPr>
          </a:p>
        </p:txBody>
      </p:sp>
      <p:pic>
        <p:nvPicPr>
          <p:cNvPr id="14" name="Picture 13">
            <a:extLst>
              <a:ext uri="{FF2B5EF4-FFF2-40B4-BE49-F238E27FC236}">
                <a16:creationId xmlns:a16="http://schemas.microsoft.com/office/drawing/2014/main" id="{2D455E1C-E0ED-60BC-B78E-B62FD1630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3911" y="12739"/>
            <a:ext cx="1263342" cy="1266119"/>
          </a:xfrm>
          <a:prstGeom prst="rect">
            <a:avLst/>
          </a:prstGeom>
        </p:spPr>
      </p:pic>
      <p:sp>
        <p:nvSpPr>
          <p:cNvPr id="15" name="TextBox 14">
            <a:extLst>
              <a:ext uri="{FF2B5EF4-FFF2-40B4-BE49-F238E27FC236}">
                <a16:creationId xmlns:a16="http://schemas.microsoft.com/office/drawing/2014/main" id="{59418016-A121-8C83-15A0-655CF86F48D0}"/>
              </a:ext>
            </a:extLst>
          </p:cNvPr>
          <p:cNvSpPr txBox="1"/>
          <p:nvPr/>
        </p:nvSpPr>
        <p:spPr>
          <a:xfrm>
            <a:off x="248512" y="73613"/>
            <a:ext cx="6344728" cy="369332"/>
          </a:xfrm>
          <a:prstGeom prst="rect">
            <a:avLst/>
          </a:prstGeom>
          <a:noFill/>
        </p:spPr>
        <p:txBody>
          <a:bodyPr wrap="square">
            <a:spAutoFit/>
          </a:bodyPr>
          <a:lstStyle/>
          <a:p>
            <a:r>
              <a:rPr lang="en-US" sz="1800" b="1" dirty="0">
                <a:solidFill>
                  <a:schemeClr val="accent2"/>
                </a:solidFill>
              </a:rPr>
              <a:t>Unit 3: Cyber Law and IP Regime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lIns="0" tIns="0" rIns="0" bIns="0" rtlCol="0" anchor="t"/>
          <a:lstStyle/>
          <a:p>
            <a:pPr algn="ctr">
              <a:lnSpc>
                <a:spcPts val="4380"/>
              </a:lnSpc>
              <a:buNone/>
            </a:pPr>
            <a:r>
              <a:rPr lang="en-US" sz="3750" b="1" kern="0" spc="-225" dirty="0">
                <a:solidFill>
                  <a:schemeClr val="accent2"/>
                </a:solidFill>
                <a:latin typeface="Inter" pitchFamily="34" charset="0"/>
                <a:ea typeface="Inter" pitchFamily="34" charset="-122"/>
                <a:cs typeface="Inter" pitchFamily="34" charset="-120"/>
              </a:rPr>
              <a:t>Key Take-Aways</a:t>
            </a:r>
            <a:endParaRPr lang="en-US" dirty="0">
              <a:solidFill>
                <a:schemeClr val="accent2"/>
              </a:solidFill>
            </a:endParaRPr>
          </a:p>
        </p:txBody>
      </p:sp>
      <p:sp>
        <p:nvSpPr>
          <p:cNvPr id="3" name="Object 2"/>
          <p:cNvSpPr/>
          <p:nvPr/>
        </p:nvSpPr>
        <p:spPr>
          <a:xfrm>
            <a:off x="1095101" y="1880717"/>
            <a:ext cx="714196" cy="714196"/>
          </a:xfrm>
          <a:prstGeom prst="ellipse">
            <a:avLst/>
          </a:prstGeom>
          <a:solidFill>
            <a:srgbClr val="22AAEE"/>
          </a:solidFill>
        </p:spPr>
      </p:sp>
      <p:pic>
        <p:nvPicPr>
          <p:cNvPr id="4" name="Object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2253" y="2066242"/>
            <a:ext cx="361860" cy="342814"/>
          </a:xfrm>
          <a:prstGeom prst="rect">
            <a:avLst/>
          </a:prstGeom>
        </p:spPr>
      </p:pic>
      <p:sp>
        <p:nvSpPr>
          <p:cNvPr id="5" name="Object 4"/>
          <p:cNvSpPr/>
          <p:nvPr/>
        </p:nvSpPr>
        <p:spPr>
          <a:xfrm>
            <a:off x="1999750" y="1834096"/>
            <a:ext cx="4242327" cy="533862"/>
          </a:xfrm>
          <a:prstGeom prst="rect">
            <a:avLst/>
          </a:prstGeom>
          <a:noFill/>
        </p:spPr>
        <p:txBody>
          <a:bodyPr wrap="square" lIns="0" tIns="0" rIns="0" bIns="0" rtlCol="0" anchor="t"/>
          <a:lstStyle/>
          <a:p>
            <a:pPr algn="l">
              <a:lnSpc>
                <a:spcPts val="2102"/>
              </a:lnSpc>
              <a:buNone/>
            </a:pPr>
            <a:r>
              <a:rPr lang="en-US" sz="1800" b="1" kern="0" spc="-108" dirty="0">
                <a:solidFill>
                  <a:srgbClr val="333333"/>
                </a:solidFill>
                <a:latin typeface="Inter" pitchFamily="34" charset="0"/>
                <a:ea typeface="Inter" pitchFamily="34" charset="-122"/>
                <a:cs typeface="Inter" pitchFamily="34" charset="-120"/>
              </a:rPr>
              <a:t>SPDI Rules 2011 still apply until DPDPA fully operational</a:t>
            </a:r>
            <a:endParaRPr lang="en-US" dirty="0"/>
          </a:p>
        </p:txBody>
      </p:sp>
      <p:sp>
        <p:nvSpPr>
          <p:cNvPr id="6" name="Object 5"/>
          <p:cNvSpPr/>
          <p:nvPr/>
        </p:nvSpPr>
        <p:spPr>
          <a:xfrm>
            <a:off x="1999750" y="2445131"/>
            <a:ext cx="4242327" cy="792460"/>
          </a:xfrm>
          <a:prstGeom prst="rect">
            <a:avLst/>
          </a:prstGeom>
          <a:noFill/>
        </p:spPr>
        <p:txBody>
          <a:bodyPr wrap="square" lIns="0" tIns="0" rIns="0" bIns="0" rtlCol="0" anchor="t"/>
          <a:lstStyle/>
          <a:p>
            <a:pPr algn="l">
              <a:lnSpc>
                <a:spcPts val="2081"/>
              </a:lnSpc>
              <a:spcBef>
                <a:spcPts val="596"/>
              </a:spcBef>
              <a:buNone/>
            </a:pPr>
            <a:r>
              <a:rPr lang="en-US" sz="1500" kern="0" spc="-30" dirty="0">
                <a:solidFill>
                  <a:srgbClr val="000000">
                    <a:alpha val="56000"/>
                  </a:srgbClr>
                </a:solidFill>
                <a:latin typeface="Inter" pitchFamily="34" charset="0"/>
                <a:ea typeface="Inter" pitchFamily="34" charset="-122"/>
                <a:cs typeface="Inter" pitchFamily="34" charset="-120"/>
              </a:rPr>
              <a:t>Existing regulations continue to govern sensitive personal data handling until the new law is fully implemented.</a:t>
            </a:r>
            <a:endParaRPr lang="en-US" dirty="0"/>
          </a:p>
        </p:txBody>
      </p:sp>
      <p:sp>
        <p:nvSpPr>
          <p:cNvPr id="7" name="Object 6"/>
          <p:cNvSpPr/>
          <p:nvPr/>
        </p:nvSpPr>
        <p:spPr>
          <a:xfrm>
            <a:off x="1095101" y="3651924"/>
            <a:ext cx="714196" cy="714196"/>
          </a:xfrm>
          <a:prstGeom prst="ellipse">
            <a:avLst/>
          </a:prstGeom>
          <a:solidFill>
            <a:srgbClr val="FFD9AD"/>
          </a:solidFill>
        </p:spPr>
      </p:sp>
      <p:pic>
        <p:nvPicPr>
          <p:cNvPr id="8" name="Object 7"/>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88987" y="3845818"/>
            <a:ext cx="333292" cy="333292"/>
          </a:xfrm>
          <a:prstGeom prst="rect">
            <a:avLst/>
          </a:prstGeom>
        </p:spPr>
      </p:pic>
      <p:sp>
        <p:nvSpPr>
          <p:cNvPr id="9" name="Object 8"/>
          <p:cNvSpPr/>
          <p:nvPr/>
        </p:nvSpPr>
        <p:spPr>
          <a:xfrm>
            <a:off x="1999750" y="3605303"/>
            <a:ext cx="4242327" cy="533862"/>
          </a:xfrm>
          <a:prstGeom prst="rect">
            <a:avLst/>
          </a:prstGeom>
          <a:noFill/>
        </p:spPr>
        <p:txBody>
          <a:bodyPr wrap="square" lIns="0" tIns="0" rIns="0" bIns="0" rtlCol="0" anchor="t"/>
          <a:lstStyle/>
          <a:p>
            <a:pPr algn="l">
              <a:lnSpc>
                <a:spcPts val="2102"/>
              </a:lnSpc>
              <a:buNone/>
            </a:pPr>
            <a:r>
              <a:rPr lang="en-US" sz="1800" b="1" kern="0" spc="-108" dirty="0">
                <a:solidFill>
                  <a:srgbClr val="333333"/>
                </a:solidFill>
                <a:latin typeface="Inter" pitchFamily="34" charset="0"/>
                <a:ea typeface="Inter" pitchFamily="34" charset="-122"/>
                <a:cs typeface="Inter" pitchFamily="34" charset="-120"/>
              </a:rPr>
              <a:t>AI profiling without explicit, informed consent risks multi-crore penalties</a:t>
            </a:r>
            <a:endParaRPr lang="en-US" dirty="0"/>
          </a:p>
        </p:txBody>
      </p:sp>
      <p:sp>
        <p:nvSpPr>
          <p:cNvPr id="10" name="Object 9"/>
          <p:cNvSpPr/>
          <p:nvPr/>
        </p:nvSpPr>
        <p:spPr>
          <a:xfrm>
            <a:off x="1999750" y="4216338"/>
            <a:ext cx="4242327" cy="792460"/>
          </a:xfrm>
          <a:prstGeom prst="rect">
            <a:avLst/>
          </a:prstGeom>
          <a:noFill/>
        </p:spPr>
        <p:txBody>
          <a:bodyPr wrap="square" lIns="0" tIns="0" rIns="0" bIns="0" rtlCol="0" anchor="t"/>
          <a:lstStyle/>
          <a:p>
            <a:pPr algn="l">
              <a:lnSpc>
                <a:spcPts val="2081"/>
              </a:lnSpc>
              <a:spcBef>
                <a:spcPts val="596"/>
              </a:spcBef>
              <a:buNone/>
            </a:pPr>
            <a:r>
              <a:rPr lang="en-US" sz="1500" kern="0" spc="-30" dirty="0">
                <a:solidFill>
                  <a:srgbClr val="000000">
                    <a:alpha val="56000"/>
                  </a:srgbClr>
                </a:solidFill>
                <a:latin typeface="Inter" pitchFamily="34" charset="0"/>
                <a:ea typeface="Inter" pitchFamily="34" charset="-122"/>
                <a:cs typeface="Inter" pitchFamily="34" charset="-120"/>
              </a:rPr>
              <a:t>Strict limits on AI-based data processing and decision-making without user's clear approval can lead to hefty fines.</a:t>
            </a:r>
            <a:endParaRPr lang="en-US" dirty="0"/>
          </a:p>
        </p:txBody>
      </p:sp>
      <p:sp>
        <p:nvSpPr>
          <p:cNvPr id="11" name="Object 10"/>
          <p:cNvSpPr/>
          <p:nvPr/>
        </p:nvSpPr>
        <p:spPr>
          <a:xfrm>
            <a:off x="6332541" y="1880717"/>
            <a:ext cx="714196" cy="714196"/>
          </a:xfrm>
          <a:prstGeom prst="ellipse">
            <a:avLst/>
          </a:prstGeom>
          <a:solidFill>
            <a:srgbClr val="FEC088"/>
          </a:solidFill>
        </p:spPr>
      </p:sp>
      <p:pic>
        <p:nvPicPr>
          <p:cNvPr id="12" name="Object 11"/>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72458" y="2082983"/>
            <a:ext cx="247588" cy="314246"/>
          </a:xfrm>
          <a:prstGeom prst="rect">
            <a:avLst/>
          </a:prstGeom>
        </p:spPr>
      </p:pic>
      <p:sp>
        <p:nvSpPr>
          <p:cNvPr id="13" name="Object 12"/>
          <p:cNvSpPr/>
          <p:nvPr/>
        </p:nvSpPr>
        <p:spPr>
          <a:xfrm>
            <a:off x="7237190" y="1834096"/>
            <a:ext cx="4242327" cy="533862"/>
          </a:xfrm>
          <a:prstGeom prst="rect">
            <a:avLst/>
          </a:prstGeom>
          <a:noFill/>
        </p:spPr>
        <p:txBody>
          <a:bodyPr wrap="square" lIns="0" tIns="0" rIns="0" bIns="0" rtlCol="0" anchor="t"/>
          <a:lstStyle/>
          <a:p>
            <a:pPr algn="l">
              <a:lnSpc>
                <a:spcPts val="2102"/>
              </a:lnSpc>
              <a:buNone/>
            </a:pPr>
            <a:r>
              <a:rPr lang="en-US" sz="1800" b="1" kern="0" spc="-108" dirty="0">
                <a:solidFill>
                  <a:srgbClr val="333333"/>
                </a:solidFill>
                <a:latin typeface="Inter" pitchFamily="34" charset="0"/>
                <a:ea typeface="Inter" pitchFamily="34" charset="-122"/>
                <a:cs typeface="Inter" pitchFamily="34" charset="-120"/>
              </a:rPr>
              <a:t>DPDPA grants users strong rights—design products to honor them by default</a:t>
            </a:r>
            <a:endParaRPr lang="en-US" dirty="0"/>
          </a:p>
        </p:txBody>
      </p:sp>
      <p:sp>
        <p:nvSpPr>
          <p:cNvPr id="14" name="Object 13"/>
          <p:cNvSpPr/>
          <p:nvPr/>
        </p:nvSpPr>
        <p:spPr>
          <a:xfrm>
            <a:off x="7237190" y="2445131"/>
            <a:ext cx="4242327" cy="792460"/>
          </a:xfrm>
          <a:prstGeom prst="rect">
            <a:avLst/>
          </a:prstGeom>
          <a:noFill/>
        </p:spPr>
        <p:txBody>
          <a:bodyPr wrap="square" lIns="0" tIns="0" rIns="0" bIns="0" rtlCol="0" anchor="t"/>
          <a:lstStyle/>
          <a:p>
            <a:pPr algn="l">
              <a:lnSpc>
                <a:spcPts val="2081"/>
              </a:lnSpc>
              <a:spcBef>
                <a:spcPts val="596"/>
              </a:spcBef>
              <a:buNone/>
            </a:pPr>
            <a:r>
              <a:rPr lang="en-US" sz="1500" kern="0" spc="-30" dirty="0">
                <a:solidFill>
                  <a:srgbClr val="000000">
                    <a:alpha val="56000"/>
                  </a:srgbClr>
                </a:solidFill>
                <a:latin typeface="Inter" pitchFamily="34" charset="0"/>
                <a:ea typeface="Inter" pitchFamily="34" charset="-122"/>
                <a:cs typeface="Inter" pitchFamily="34" charset="-120"/>
              </a:rPr>
              <a:t>Incorporate data principals' rights, such as access, correction, and grievance redressal, into product design from the outset.</a:t>
            </a:r>
            <a:endParaRPr lang="en-US" dirty="0"/>
          </a:p>
        </p:txBody>
      </p:sp>
      <p:sp>
        <p:nvSpPr>
          <p:cNvPr id="15" name="Object 14"/>
          <p:cNvSpPr/>
          <p:nvPr/>
        </p:nvSpPr>
        <p:spPr>
          <a:xfrm>
            <a:off x="6332541" y="3651924"/>
            <a:ext cx="714196" cy="714196"/>
          </a:xfrm>
          <a:prstGeom prst="ellipse">
            <a:avLst/>
          </a:prstGeom>
          <a:solidFill>
            <a:srgbClr val="FD864D"/>
          </a:solidFill>
        </p:spPr>
      </p:sp>
      <p:pic>
        <p:nvPicPr>
          <p:cNvPr id="16" name="Object 15"/>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88771" y="3891941"/>
            <a:ext cx="409473" cy="238065"/>
          </a:xfrm>
          <a:prstGeom prst="rect">
            <a:avLst/>
          </a:prstGeom>
        </p:spPr>
      </p:pic>
      <p:sp>
        <p:nvSpPr>
          <p:cNvPr id="17" name="Object 16"/>
          <p:cNvSpPr/>
          <p:nvPr/>
        </p:nvSpPr>
        <p:spPr>
          <a:xfrm>
            <a:off x="7237190" y="3605303"/>
            <a:ext cx="4242327" cy="533862"/>
          </a:xfrm>
          <a:prstGeom prst="rect">
            <a:avLst/>
          </a:prstGeom>
          <a:noFill/>
        </p:spPr>
        <p:txBody>
          <a:bodyPr wrap="square" lIns="0" tIns="0" rIns="0" bIns="0" rtlCol="0" anchor="t"/>
          <a:lstStyle/>
          <a:p>
            <a:pPr algn="l">
              <a:lnSpc>
                <a:spcPts val="2102"/>
              </a:lnSpc>
              <a:buNone/>
            </a:pPr>
            <a:r>
              <a:rPr lang="en-US" sz="1800" b="1" kern="0" spc="-108" dirty="0">
                <a:solidFill>
                  <a:srgbClr val="333333"/>
                </a:solidFill>
                <a:latin typeface="Inter" pitchFamily="34" charset="0"/>
                <a:ea typeface="Inter" pitchFamily="34" charset="-122"/>
                <a:cs typeface="Inter" pitchFamily="34" charset="-120"/>
              </a:rPr>
              <a:t>Privacy-by-design is not optional; it's your competitive edge</a:t>
            </a:r>
            <a:endParaRPr lang="en-US" dirty="0"/>
          </a:p>
        </p:txBody>
      </p:sp>
      <p:sp>
        <p:nvSpPr>
          <p:cNvPr id="18" name="Object 17"/>
          <p:cNvSpPr/>
          <p:nvPr/>
        </p:nvSpPr>
        <p:spPr>
          <a:xfrm>
            <a:off x="7237190" y="4216338"/>
            <a:ext cx="4242327" cy="792460"/>
          </a:xfrm>
          <a:prstGeom prst="rect">
            <a:avLst/>
          </a:prstGeom>
          <a:noFill/>
        </p:spPr>
        <p:txBody>
          <a:bodyPr wrap="square" lIns="0" tIns="0" rIns="0" bIns="0" rtlCol="0" anchor="t"/>
          <a:lstStyle/>
          <a:p>
            <a:pPr algn="l">
              <a:lnSpc>
                <a:spcPts val="2081"/>
              </a:lnSpc>
              <a:spcBef>
                <a:spcPts val="596"/>
              </a:spcBef>
              <a:buNone/>
            </a:pPr>
            <a:r>
              <a:rPr lang="en-US" sz="1500" kern="0" spc="-30" dirty="0">
                <a:solidFill>
                  <a:srgbClr val="000000">
                    <a:alpha val="56000"/>
                  </a:srgbClr>
                </a:solidFill>
                <a:latin typeface="Inter" pitchFamily="34" charset="0"/>
                <a:ea typeface="Inter" pitchFamily="34" charset="-122"/>
                <a:cs typeface="Inter" pitchFamily="34" charset="-120"/>
              </a:rPr>
              <a:t>Proactively building data protection safeguards can enhance customer trust and provide a strategic advantage.</a:t>
            </a:r>
            <a:endParaRPr lang="en-US" dirty="0"/>
          </a:p>
        </p:txBody>
      </p:sp>
      <p:sp>
        <p:nvSpPr>
          <p:cNvPr id="19" name="Object 18"/>
          <p:cNvSpPr/>
          <p:nvPr/>
        </p:nvSpPr>
        <p:spPr>
          <a:xfrm>
            <a:off x="0" y="5713571"/>
            <a:ext cx="12188952" cy="1142714"/>
          </a:xfrm>
          <a:prstGeom prst="rect">
            <a:avLst/>
          </a:prstGeom>
          <a:solidFill>
            <a:srgbClr val="FFD9AD"/>
          </a:solidFill>
        </p:spPr>
      </p:sp>
      <p:sp>
        <p:nvSpPr>
          <p:cNvPr id="20" name="Object 19"/>
          <p:cNvSpPr/>
          <p:nvPr/>
        </p:nvSpPr>
        <p:spPr>
          <a:xfrm>
            <a:off x="1249844" y="5961457"/>
            <a:ext cx="9689265" cy="650514"/>
          </a:xfrm>
          <a:prstGeom prst="rect">
            <a:avLst/>
          </a:prstGeom>
          <a:noFill/>
        </p:spPr>
        <p:txBody>
          <a:bodyPr wrap="square" lIns="0" tIns="0" rIns="0" bIns="0" rtlCol="0" anchor="ctr"/>
          <a:lstStyle/>
          <a:p>
            <a:pPr algn="ctr">
              <a:lnSpc>
                <a:spcPts val="1709"/>
              </a:lnSpc>
              <a:buNone/>
            </a:pPr>
            <a:r>
              <a:rPr lang="en-US" sz="1463" b="1" kern="0" spc="-88" dirty="0">
                <a:solidFill>
                  <a:srgbClr val="333333"/>
                </a:solidFill>
                <a:latin typeface="Inter" pitchFamily="34" charset="0"/>
                <a:ea typeface="Inter" pitchFamily="34" charset="-122"/>
                <a:cs typeface="Inter" pitchFamily="34" charset="-120"/>
              </a:rPr>
              <a:t>The key takeaways emphasize the need to stay compliant with existing and upcoming data protection regulations, empower users with their rights, and adopt a privacy-focused approach as a competitive advantage. By understanding and addressing these critical points, organizations can navigate the evolving data privacy landscape in India effectively.</a:t>
            </a:r>
            <a:endParaRPr lang="en-US" dirty="0"/>
          </a:p>
        </p:txBody>
      </p:sp>
      <p:pic>
        <p:nvPicPr>
          <p:cNvPr id="21" name="Picture 20">
            <a:extLst>
              <a:ext uri="{FF2B5EF4-FFF2-40B4-BE49-F238E27FC236}">
                <a16:creationId xmlns:a16="http://schemas.microsoft.com/office/drawing/2014/main" id="{CF3F3AF1-3ED6-8B63-B773-1BD5CB91FE0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833911" y="12739"/>
            <a:ext cx="1263342" cy="1266119"/>
          </a:xfrm>
          <a:prstGeom prst="rect">
            <a:avLst/>
          </a:prstGeom>
        </p:spPr>
      </p:pic>
      <p:sp>
        <p:nvSpPr>
          <p:cNvPr id="22" name="TextBox 21">
            <a:extLst>
              <a:ext uri="{FF2B5EF4-FFF2-40B4-BE49-F238E27FC236}">
                <a16:creationId xmlns:a16="http://schemas.microsoft.com/office/drawing/2014/main" id="{3DAF8C59-5079-690C-B7D6-F302CC48368A}"/>
              </a:ext>
            </a:extLst>
          </p:cNvPr>
          <p:cNvSpPr txBox="1"/>
          <p:nvPr/>
        </p:nvSpPr>
        <p:spPr>
          <a:xfrm>
            <a:off x="248512" y="73613"/>
            <a:ext cx="6344728" cy="369332"/>
          </a:xfrm>
          <a:prstGeom prst="rect">
            <a:avLst/>
          </a:prstGeom>
          <a:noFill/>
        </p:spPr>
        <p:txBody>
          <a:bodyPr wrap="square">
            <a:spAutoFit/>
          </a:bodyPr>
          <a:lstStyle/>
          <a:p>
            <a:r>
              <a:rPr lang="en-US" sz="1800" b="1" dirty="0">
                <a:solidFill>
                  <a:schemeClr val="accent2"/>
                </a:solidFill>
              </a:rPr>
              <a:t>Unit 3: Cyber Law and IP Regime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7218145" y="476131"/>
            <a:ext cx="4494676" cy="5904024"/>
          </a:xfrm>
          <a:prstGeom prst="rect">
            <a:avLst/>
          </a:prstGeom>
          <a:solidFill>
            <a:srgbClr val="22AAEE"/>
          </a:solidFill>
        </p:spPr>
      </p:sp>
      <p:pic>
        <p:nvPicPr>
          <p:cNvPr id="3" name="Object 2" descr="Data protection regulations in India"/>
          <p:cNvPicPr>
            <a:picLocks noChangeAspect="1"/>
          </p:cNvPicPr>
          <p:nvPr/>
        </p:nvPicPr>
        <p:blipFill>
          <a:blip r:embed="rId3"/>
          <a:srcRect l="12545" r="12545"/>
          <a:stretch/>
        </p:blipFill>
        <p:spPr>
          <a:xfrm>
            <a:off x="7218145" y="476131"/>
            <a:ext cx="4494676" cy="5904024"/>
          </a:xfrm>
          <a:prstGeom prst="rect">
            <a:avLst/>
          </a:prstGeom>
        </p:spPr>
      </p:pic>
      <p:sp>
        <p:nvSpPr>
          <p:cNvPr id="4" name="Object 3"/>
          <p:cNvSpPr/>
          <p:nvPr/>
        </p:nvSpPr>
        <p:spPr>
          <a:xfrm>
            <a:off x="225031" y="631369"/>
            <a:ext cx="6768082" cy="1668244"/>
          </a:xfrm>
          <a:prstGeom prst="rect">
            <a:avLst/>
          </a:prstGeom>
          <a:noFill/>
        </p:spPr>
        <p:txBody>
          <a:bodyPr wrap="square" lIns="0" tIns="0" rIns="0" bIns="0" rtlCol="0" anchor="ctr"/>
          <a:lstStyle/>
          <a:p>
            <a:pPr algn="ctr">
              <a:lnSpc>
                <a:spcPts val="4380"/>
              </a:lnSpc>
              <a:buNone/>
            </a:pPr>
            <a:r>
              <a:rPr lang="en-US" sz="3750" b="1" kern="0" spc="-225" dirty="0">
                <a:solidFill>
                  <a:schemeClr val="accent2"/>
                </a:solidFill>
                <a:latin typeface="Inter" pitchFamily="34" charset="0"/>
                <a:ea typeface="Inter" pitchFamily="34" charset="-122"/>
                <a:cs typeface="Inter" pitchFamily="34" charset="-120"/>
              </a:rPr>
              <a:t>Sensitive Personal Data &amp; India's New Data-Protection Regime</a:t>
            </a:r>
            <a:endParaRPr lang="en-US" dirty="0">
              <a:solidFill>
                <a:schemeClr val="accent2"/>
              </a:solidFill>
            </a:endParaRPr>
          </a:p>
        </p:txBody>
      </p:sp>
      <p:sp>
        <p:nvSpPr>
          <p:cNvPr id="5" name="Object 4"/>
          <p:cNvSpPr/>
          <p:nvPr/>
        </p:nvSpPr>
        <p:spPr>
          <a:xfrm>
            <a:off x="173312" y="2402180"/>
            <a:ext cx="6871522" cy="3803096"/>
          </a:xfrm>
          <a:prstGeom prst="rect">
            <a:avLst/>
          </a:prstGeom>
          <a:noFill/>
        </p:spPr>
        <p:txBody>
          <a:bodyPr wrap="square" lIns="0" tIns="0" rIns="0" bIns="0" rtlCol="0" anchor="ctr"/>
          <a:lstStyle/>
          <a:p>
            <a:pPr algn="ctr">
              <a:lnSpc>
                <a:spcPts val="2497"/>
              </a:lnSpc>
              <a:spcBef>
                <a:spcPts val="792"/>
              </a:spcBef>
              <a:buNone/>
            </a:pPr>
            <a:r>
              <a:rPr lang="en-US" sz="1800" kern="0" spc="-36" dirty="0">
                <a:latin typeface="Inter" pitchFamily="34" charset="0"/>
                <a:ea typeface="Inter" pitchFamily="34" charset="-122"/>
                <a:cs typeface="Inter" pitchFamily="34" charset="-120"/>
              </a:rPr>
              <a:t>The presentation provides a comprehensive overview of the evolving data protection landscape in India, highlighting the existing SPDI Rules 2011 and the upcoming Digital Personal Data Protection Act 2023. It emphasizes the importance of understanding and complying with these regulations to safeguard sensitive personal data and avoid significant penalties. The presentation encourages organizations to adopt a privacy-by-design approach and empower individuals with the rights granted under the new data protection framework. By staying informed and proactively addressing data privacy concerns, companies can build trust with their customers and maintain a competitive edge in the digital landscape.</a:t>
            </a:r>
            <a:endParaRPr lang="en-US" dirty="0"/>
          </a:p>
        </p:txBody>
      </p:sp>
      <p:pic>
        <p:nvPicPr>
          <p:cNvPr id="6" name="Picture 5">
            <a:extLst>
              <a:ext uri="{FF2B5EF4-FFF2-40B4-BE49-F238E27FC236}">
                <a16:creationId xmlns:a16="http://schemas.microsoft.com/office/drawing/2014/main" id="{F95A83B7-BD82-2B60-3B21-2549E4A039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4084" y="0"/>
            <a:ext cx="1089048" cy="1091442"/>
          </a:xfrm>
          <a:prstGeom prst="rect">
            <a:avLst/>
          </a:prstGeom>
        </p:spPr>
      </p:pic>
      <p:sp>
        <p:nvSpPr>
          <p:cNvPr id="7" name="TextBox 6">
            <a:extLst>
              <a:ext uri="{FF2B5EF4-FFF2-40B4-BE49-F238E27FC236}">
                <a16:creationId xmlns:a16="http://schemas.microsoft.com/office/drawing/2014/main" id="{10F358C7-A42F-799D-29FB-4A5DDD7EB0DC}"/>
              </a:ext>
            </a:extLst>
          </p:cNvPr>
          <p:cNvSpPr txBox="1"/>
          <p:nvPr/>
        </p:nvSpPr>
        <p:spPr>
          <a:xfrm>
            <a:off x="248512" y="73613"/>
            <a:ext cx="6344728" cy="369332"/>
          </a:xfrm>
          <a:prstGeom prst="rect">
            <a:avLst/>
          </a:prstGeom>
          <a:noFill/>
        </p:spPr>
        <p:txBody>
          <a:bodyPr wrap="square">
            <a:spAutoFit/>
          </a:bodyPr>
          <a:lstStyle/>
          <a:p>
            <a:r>
              <a:rPr lang="en-US" sz="1800" b="1" dirty="0">
                <a:solidFill>
                  <a:schemeClr val="accent2"/>
                </a:solidFill>
              </a:rPr>
              <a:t>Unit 3: Cyber Law and IP Regime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Introduction</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830997"/>
          </a:xfrm>
          <a:prstGeom prst="rect">
            <a:avLst/>
          </a:prstGeom>
        </p:spPr>
        <p:txBody>
          <a:bodyPr wrap="square">
            <a:spAutoFit/>
          </a:bodyPr>
          <a:lstStyle/>
          <a:p>
            <a:r>
              <a:rPr lang="en-US" sz="2400" b="1" dirty="0">
                <a:solidFill>
                  <a:schemeClr val="accent1">
                    <a:lumMod val="75000"/>
                  </a:schemeClr>
                </a:solidFill>
              </a:rPr>
              <a:t>CYBER LAWS</a:t>
            </a:r>
          </a:p>
          <a:p>
            <a:endParaRPr lang="en-US" sz="2400" b="1" dirty="0">
              <a:solidFill>
                <a:schemeClr val="accent1">
                  <a:lumMod val="75000"/>
                </a:schemeClr>
              </a:solidFill>
            </a:endParaRPr>
          </a:p>
        </p:txBody>
      </p:sp>
      <p:sp>
        <p:nvSpPr>
          <p:cNvPr id="3" name="TextBox 2">
            <a:extLst>
              <a:ext uri="{FF2B5EF4-FFF2-40B4-BE49-F238E27FC236}">
                <a16:creationId xmlns:a16="http://schemas.microsoft.com/office/drawing/2014/main" id="{DADC3F1F-DD13-422E-9450-2895A8B993A1}"/>
              </a:ext>
            </a:extLst>
          </p:cNvPr>
          <p:cNvSpPr txBox="1"/>
          <p:nvPr/>
        </p:nvSpPr>
        <p:spPr>
          <a:xfrm>
            <a:off x="224287" y="1316459"/>
            <a:ext cx="10256807" cy="5447645"/>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rgbClr val="FF0000"/>
                </a:solidFill>
              </a:rPr>
              <a:t>Cyber laws in India</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Information Technology Act 2000 (amended in 2008).</a:t>
            </a:r>
          </a:p>
          <a:p>
            <a:pPr marL="342900" indent="-342900">
              <a:buFont typeface="Arial" panose="020B0604020202020204" pitchFamily="34" charset="0"/>
              <a:buChar char="•"/>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Arial" panose="020B0604020202020204" pitchFamily="34" charset="0"/>
              <a:buChar char="•"/>
            </a:pPr>
            <a:r>
              <a:rPr lang="en-IN" sz="2400" dirty="0">
                <a:effectLst/>
                <a:latin typeface="Calibri" panose="020F0502020204030204" pitchFamily="34" charset="0"/>
                <a:ea typeface="Calibri" panose="020F0502020204030204" pitchFamily="34" charset="0"/>
                <a:cs typeface="Times New Roman" panose="02020603050405020304" pitchFamily="18" charset="0"/>
              </a:rPr>
              <a:t>The main purpose of the Act is to provide legal recognition to electronic commerce and to facilitate filing of electronic records with the</a:t>
            </a:r>
            <a:r>
              <a:rPr lang="en-IN" sz="2400" spc="235" dirty="0">
                <a:effectLst/>
                <a:latin typeface="Calibri" panose="020F0502020204030204" pitchFamily="34" charset="0"/>
                <a:ea typeface="Calibri" panose="020F0502020204030204" pitchFamily="34" charset="0"/>
                <a:cs typeface="Times New Roman" panose="02020603050405020304" pitchFamily="18" charset="0"/>
              </a:rPr>
              <a:t> </a:t>
            </a:r>
            <a:r>
              <a:rPr lang="en-IN" sz="2400" dirty="0">
                <a:effectLst/>
                <a:latin typeface="Calibri" panose="020F0502020204030204" pitchFamily="34" charset="0"/>
                <a:ea typeface="Calibri" panose="020F0502020204030204" pitchFamily="34" charset="0"/>
                <a:cs typeface="Times New Roman" panose="02020603050405020304" pitchFamily="18" charset="0"/>
              </a:rPr>
              <a:t>Government</a:t>
            </a:r>
          </a:p>
          <a:p>
            <a:pPr marL="482600" marR="86995" indent="-342900" algn="just">
              <a:lnSpc>
                <a:spcPct val="150000"/>
              </a:lnSpc>
              <a:spcAft>
                <a:spcPts val="0"/>
              </a:spcAft>
              <a:buFont typeface="Arial" panose="020B0604020202020204" pitchFamily="34" charset="0"/>
              <a:buChar char="•"/>
            </a:pPr>
            <a:r>
              <a:rPr lang="en-US" sz="2400" dirty="0">
                <a:effectLst/>
                <a:ea typeface="Times New Roman" panose="02020603050405020304" pitchFamily="18" charset="0"/>
              </a:rPr>
              <a:t>The Act essentially deals with the following issues:</a:t>
            </a:r>
            <a:endParaRPr lang="en-IN" sz="2400" dirty="0">
              <a:effectLst/>
              <a:ea typeface="Times New Roman" panose="02020603050405020304" pitchFamily="18" charset="0"/>
            </a:endParaRPr>
          </a:p>
          <a:p>
            <a:pPr marL="939800" marR="86995" lvl="1" indent="-342900" algn="just">
              <a:lnSpc>
                <a:spcPct val="150000"/>
              </a:lnSpc>
              <a:buFont typeface="Arial" panose="020B0604020202020204" pitchFamily="34" charset="0"/>
              <a:buChar char="•"/>
            </a:pPr>
            <a:r>
              <a:rPr lang="en-US" sz="2400" dirty="0">
                <a:effectLst/>
                <a:ea typeface="Times New Roman" panose="02020603050405020304" pitchFamily="18" charset="0"/>
              </a:rPr>
              <a:t>Legal Recognition of Electronic Documents</a:t>
            </a:r>
            <a:endParaRPr lang="en-IN" sz="2400" dirty="0">
              <a:effectLst/>
              <a:ea typeface="Times New Roman" panose="02020603050405020304" pitchFamily="18" charset="0"/>
            </a:endParaRPr>
          </a:p>
          <a:p>
            <a:pPr marL="939800" marR="86995" lvl="1" indent="-342900" algn="just">
              <a:lnSpc>
                <a:spcPct val="150000"/>
              </a:lnSpc>
              <a:buFont typeface="Arial" panose="020B0604020202020204" pitchFamily="34" charset="0"/>
              <a:buChar char="•"/>
            </a:pPr>
            <a:r>
              <a:rPr lang="en-US" sz="2400" dirty="0">
                <a:effectLst/>
                <a:ea typeface="Times New Roman" panose="02020603050405020304" pitchFamily="18" charset="0"/>
              </a:rPr>
              <a:t>Legal Recognition of Digital Signatures</a:t>
            </a:r>
            <a:endParaRPr lang="en-IN" sz="2400" dirty="0">
              <a:effectLst/>
              <a:ea typeface="Times New Roman" panose="02020603050405020304" pitchFamily="18" charset="0"/>
            </a:endParaRPr>
          </a:p>
          <a:p>
            <a:pPr marL="939800" marR="86995" lvl="1" indent="-342900" algn="just">
              <a:lnSpc>
                <a:spcPct val="150000"/>
              </a:lnSpc>
              <a:buFont typeface="Arial" panose="020B0604020202020204" pitchFamily="34" charset="0"/>
              <a:buChar char="•"/>
            </a:pPr>
            <a:r>
              <a:rPr lang="en-US" sz="2400" dirty="0">
                <a:effectLst/>
                <a:ea typeface="Times New Roman" panose="02020603050405020304" pitchFamily="18" charset="0"/>
              </a:rPr>
              <a:t>Offenses and Contraventions</a:t>
            </a:r>
            <a:endParaRPr lang="en-IN" sz="2400" dirty="0">
              <a:effectLst/>
              <a:ea typeface="Times New Roman" panose="02020603050405020304" pitchFamily="18" charset="0"/>
            </a:endParaRPr>
          </a:p>
          <a:p>
            <a:pPr marL="939800" marR="86995" lvl="1" indent="-342900" algn="just">
              <a:lnSpc>
                <a:spcPct val="150000"/>
              </a:lnSpc>
              <a:buFont typeface="Arial" panose="020B0604020202020204" pitchFamily="34" charset="0"/>
              <a:buChar char="•"/>
            </a:pPr>
            <a:r>
              <a:rPr lang="en-US" sz="2400" dirty="0">
                <a:effectLst/>
                <a:ea typeface="Times New Roman" panose="02020603050405020304" pitchFamily="18" charset="0"/>
              </a:rPr>
              <a:t>Justice Dispensation Systems for cyber crimes</a:t>
            </a:r>
            <a:r>
              <a:rPr lang="en-US" sz="2400" dirty="0">
                <a:effectLst/>
                <a:latin typeface="Times New Roman" panose="02020603050405020304" pitchFamily="18" charset="0"/>
                <a:ea typeface="Times New Roman" panose="02020603050405020304" pitchFamily="18" charset="0"/>
              </a:rPr>
              <a:t>.</a:t>
            </a:r>
            <a:endParaRPr lang="en-IN" sz="2400" dirty="0">
              <a:effectLst/>
              <a:latin typeface="Times New Roman" panose="02020603050405020304" pitchFamily="18" charset="0"/>
              <a:ea typeface="Times New Roman" panose="02020603050405020304" pitchFamily="18" charset="0"/>
            </a:endParaRPr>
          </a:p>
          <a:p>
            <a:pPr marL="342900" indent="-342900">
              <a:buFont typeface="Arial" panose="020B0604020202020204" pitchFamily="34" charset="0"/>
              <a:buChar char="•"/>
            </a:pPr>
            <a:endParaRPr lang="en-US" sz="2400" dirty="0"/>
          </a:p>
        </p:txBody>
      </p:sp>
      <p:pic>
        <p:nvPicPr>
          <p:cNvPr id="7" name="Picture 6" descr="PESSAT - All India Online Entrance Exam for Admission to PES University"/>
          <p:cNvPicPr/>
          <p:nvPr/>
        </p:nvPicPr>
        <p:blipFill>
          <a:blip r:embed="rId2" cstate="print">
            <a:extLst>
              <a:ext uri="{28A0092B-C50C-407E-A947-70E740481C1C}">
                <a14:useLocalDpi xmlns:a14="http://schemas.microsoft.com/office/drawing/2010/main" val="0"/>
              </a:ext>
            </a:extLst>
          </a:blip>
          <a:srcRect/>
          <a:stretch>
            <a:fillRect/>
          </a:stretch>
        </p:blipFill>
        <p:spPr>
          <a:xfrm>
            <a:off x="10825030" y="121638"/>
            <a:ext cx="1066165" cy="546100"/>
          </a:xfrm>
          <a:prstGeom prst="rect">
            <a:avLst/>
          </a:prstGeom>
          <a:noFill/>
          <a:ln>
            <a:noFill/>
          </a:ln>
        </p:spPr>
      </p:pic>
    </p:spTree>
    <p:extLst>
      <p:ext uri="{BB962C8B-B14F-4D97-AF65-F5344CB8AC3E}">
        <p14:creationId xmlns:p14="http://schemas.microsoft.com/office/powerpoint/2010/main" val="3286390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lIns="0" tIns="0" rIns="0" bIns="0" rtlCol="0" anchor="t"/>
          <a:lstStyle/>
          <a:p>
            <a:pPr algn="ctr">
              <a:lnSpc>
                <a:spcPts val="4380"/>
              </a:lnSpc>
              <a:buNone/>
            </a:pPr>
            <a:r>
              <a:rPr lang="en-US" sz="3750" b="1" kern="0" spc="-225" dirty="0">
                <a:solidFill>
                  <a:schemeClr val="accent2"/>
                </a:solidFill>
                <a:latin typeface="Inter" pitchFamily="34" charset="0"/>
                <a:ea typeface="Inter" pitchFamily="34" charset="-122"/>
                <a:cs typeface="Inter" pitchFamily="34" charset="-120"/>
              </a:rPr>
              <a:t>Introduction to the IT Act, 2000</a:t>
            </a:r>
            <a:endParaRPr lang="en-US" dirty="0">
              <a:solidFill>
                <a:schemeClr val="accent2"/>
              </a:solidFill>
            </a:endParaRPr>
          </a:p>
        </p:txBody>
      </p:sp>
      <p:sp>
        <p:nvSpPr>
          <p:cNvPr id="3" name="Object 2"/>
          <p:cNvSpPr/>
          <p:nvPr/>
        </p:nvSpPr>
        <p:spPr>
          <a:xfrm>
            <a:off x="952262" y="1622615"/>
            <a:ext cx="5332666" cy="4335073"/>
          </a:xfrm>
          <a:prstGeom prst="rect">
            <a:avLst/>
          </a:prstGeom>
          <a:noFill/>
        </p:spPr>
        <p:txBody>
          <a:bodyPr wrap="square" lIns="0" tIns="0" rIns="0" bIns="0" rtlCol="0" anchor="t"/>
          <a:lstStyle/>
          <a:p>
            <a:pPr marL="242900" indent="-242900" algn="l">
              <a:lnSpc>
                <a:spcPts val="2838"/>
              </a:lnSpc>
              <a:buSzPct val="100000"/>
              <a:buChar char="•"/>
            </a:pPr>
            <a:r>
              <a:rPr lang="en-US" sz="2430" b="1" kern="0" spc="-145" dirty="0">
                <a:latin typeface="Inter" pitchFamily="34" charset="0"/>
                <a:ea typeface="Inter" pitchFamily="34" charset="-122"/>
                <a:cs typeface="Inter" pitchFamily="34" charset="-120"/>
              </a:rPr>
              <a:t>India's primary cyber-law statute</a:t>
            </a:r>
          </a:p>
          <a:p>
            <a:pPr lvl="1" algn="l">
              <a:lnSpc>
                <a:spcPts val="2153"/>
              </a:lnSpc>
              <a:spcBef>
                <a:spcPts val="289"/>
              </a:spcBef>
              <a:buNone/>
            </a:pPr>
            <a:r>
              <a:rPr lang="en-US" sz="1552" kern="0" spc="-31" dirty="0">
                <a:latin typeface="Inter" pitchFamily="34" charset="0"/>
                <a:ea typeface="Inter" pitchFamily="34" charset="-122"/>
                <a:cs typeface="Inter" pitchFamily="34" charset="-120"/>
              </a:rPr>
              <a:t>The IT Act, 2000 is India's primary law governing digital transactions and cyber-crime.</a:t>
            </a:r>
          </a:p>
          <a:p>
            <a:pPr marL="242900" indent="-242900" algn="l">
              <a:lnSpc>
                <a:spcPts val="2838"/>
              </a:lnSpc>
              <a:spcBef>
                <a:spcPts val="2299"/>
              </a:spcBef>
              <a:buSzPct val="100000"/>
              <a:buChar char="•"/>
            </a:pPr>
            <a:r>
              <a:rPr lang="en-US" sz="2430" b="1" kern="0" spc="-145" dirty="0">
                <a:latin typeface="Inter" pitchFamily="34" charset="0"/>
                <a:ea typeface="Inter" pitchFamily="34" charset="-122"/>
                <a:cs typeface="Inter" pitchFamily="34" charset="-120"/>
              </a:rPr>
              <a:t>Alignment with UNCITRAL Model Law</a:t>
            </a:r>
          </a:p>
          <a:p>
            <a:pPr lvl="1" algn="l">
              <a:lnSpc>
                <a:spcPts val="2153"/>
              </a:lnSpc>
              <a:spcBef>
                <a:spcPts val="289"/>
              </a:spcBef>
              <a:buNone/>
            </a:pPr>
            <a:r>
              <a:rPr lang="en-US" sz="1552" kern="0" spc="-31" dirty="0">
                <a:latin typeface="Inter" pitchFamily="34" charset="0"/>
                <a:ea typeface="Inter" pitchFamily="34" charset="-122"/>
                <a:cs typeface="Inter" pitchFamily="34" charset="-120"/>
              </a:rPr>
              <a:t>The Act was modeled on the 1996 UNCITRAL Model Law on Electronic Commerce to ensure international compatibility.</a:t>
            </a:r>
          </a:p>
          <a:p>
            <a:pPr marL="242900" indent="-242900" algn="l">
              <a:lnSpc>
                <a:spcPts val="2838"/>
              </a:lnSpc>
              <a:spcBef>
                <a:spcPts val="2299"/>
              </a:spcBef>
              <a:buSzPct val="100000"/>
              <a:buChar char="•"/>
            </a:pPr>
            <a:r>
              <a:rPr lang="en-US" sz="2430" b="1" kern="0" spc="-145" dirty="0">
                <a:latin typeface="Inter" pitchFamily="34" charset="0"/>
                <a:ea typeface="Inter" pitchFamily="34" charset="-122"/>
                <a:cs typeface="Inter" pitchFamily="34" charset="-120"/>
              </a:rPr>
              <a:t>Legal recognition for digital records</a:t>
            </a:r>
          </a:p>
          <a:p>
            <a:pPr lvl="1" algn="l">
              <a:lnSpc>
                <a:spcPts val="2153"/>
              </a:lnSpc>
              <a:spcBef>
                <a:spcPts val="289"/>
              </a:spcBef>
              <a:buNone/>
            </a:pPr>
            <a:r>
              <a:rPr lang="en-US" sz="1552" kern="0" spc="-31" dirty="0">
                <a:latin typeface="Inter" pitchFamily="34" charset="0"/>
                <a:ea typeface="Inter" pitchFamily="34" charset="-122"/>
                <a:cs typeface="Inter" pitchFamily="34" charset="-120"/>
              </a:rPr>
              <a:t>The Act gives legal validity to electronic records, signatures, and online contracts, enabling e-commerce and e-governance.</a:t>
            </a:r>
            <a:endParaRPr lang="en-US" dirty="0"/>
          </a:p>
        </p:txBody>
      </p:sp>
      <p:sp>
        <p:nvSpPr>
          <p:cNvPr id="4" name="Object 3"/>
          <p:cNvSpPr/>
          <p:nvPr/>
        </p:nvSpPr>
        <p:spPr>
          <a:xfrm>
            <a:off x="6284928" y="1622615"/>
            <a:ext cx="5446938" cy="2546507"/>
          </a:xfrm>
          <a:prstGeom prst="rect">
            <a:avLst/>
          </a:prstGeom>
          <a:noFill/>
        </p:spPr>
        <p:txBody>
          <a:bodyPr wrap="square" lIns="0" tIns="0" rIns="0" bIns="0" rtlCol="0" anchor="t"/>
          <a:lstStyle/>
          <a:p>
            <a:pPr marL="242900" indent="-242900" algn="l">
              <a:lnSpc>
                <a:spcPts val="2838"/>
              </a:lnSpc>
              <a:buSzPct val="100000"/>
              <a:buChar char="•"/>
            </a:pPr>
            <a:r>
              <a:rPr lang="en-US" sz="2430" b="1" kern="0" spc="-145" dirty="0">
                <a:latin typeface="Inter" pitchFamily="34" charset="0"/>
                <a:ea typeface="Inter" pitchFamily="34" charset="-122"/>
                <a:cs typeface="Inter" pitchFamily="34" charset="-120"/>
              </a:rPr>
              <a:t>Entered into force in 2000</a:t>
            </a:r>
          </a:p>
          <a:p>
            <a:pPr lvl="1" algn="l">
              <a:lnSpc>
                <a:spcPts val="2153"/>
              </a:lnSpc>
              <a:spcBef>
                <a:spcPts val="289"/>
              </a:spcBef>
              <a:buNone/>
            </a:pPr>
            <a:r>
              <a:rPr lang="en-US" sz="1552" kern="0" spc="-31" dirty="0">
                <a:latin typeface="Inter" pitchFamily="34" charset="0"/>
                <a:ea typeface="Inter" pitchFamily="34" charset="-122"/>
                <a:cs typeface="Inter" pitchFamily="34" charset="-120"/>
              </a:rPr>
              <a:t>The IT Act, 2000 was enacted by the Indian Parliament and came into effect on October 17, 2000.</a:t>
            </a:r>
          </a:p>
          <a:p>
            <a:pPr marL="242900" indent="-242900" algn="l">
              <a:lnSpc>
                <a:spcPts val="2838"/>
              </a:lnSpc>
              <a:spcBef>
                <a:spcPts val="2299"/>
              </a:spcBef>
              <a:buSzPct val="100000"/>
              <a:buChar char="•"/>
            </a:pPr>
            <a:r>
              <a:rPr lang="en-US" sz="2430" b="1" kern="0" spc="-145" dirty="0">
                <a:latin typeface="Inter" pitchFamily="34" charset="0"/>
                <a:ea typeface="Inter" pitchFamily="34" charset="-122"/>
                <a:cs typeface="Inter" pitchFamily="34" charset="-120"/>
              </a:rPr>
              <a:t>Amended in 2008 to address new challenges</a:t>
            </a:r>
          </a:p>
          <a:p>
            <a:pPr lvl="1" algn="l">
              <a:lnSpc>
                <a:spcPts val="2153"/>
              </a:lnSpc>
              <a:spcBef>
                <a:spcPts val="289"/>
              </a:spcBef>
              <a:buNone/>
            </a:pPr>
            <a:r>
              <a:rPr lang="en-US" sz="1552" kern="0" spc="-31" dirty="0">
                <a:latin typeface="Inter" pitchFamily="34" charset="0"/>
                <a:ea typeface="Inter" pitchFamily="34" charset="-122"/>
                <a:cs typeface="Inter" pitchFamily="34" charset="-120"/>
              </a:rPr>
              <a:t>The Act was extensively amended in 2008 to tackle emerging cyber-crime and data protection issues.</a:t>
            </a:r>
            <a:endParaRPr lang="en-US" dirty="0"/>
          </a:p>
        </p:txBody>
      </p:sp>
      <p:sp>
        <p:nvSpPr>
          <p:cNvPr id="5" name="Object 4"/>
          <p:cNvSpPr/>
          <p:nvPr/>
        </p:nvSpPr>
        <p:spPr>
          <a:xfrm>
            <a:off x="11865183" y="6497898"/>
            <a:ext cx="133317" cy="237669"/>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xmlns="" val="0"/>
            </a:ext>
          </a:extLst>
        </p:spPr>
        <p:txBody>
          <a:bodyPr/>
          <a:lstStyle>
            <a:lvl1pPr>
              <a:defRPr sz="1100"/>
            </a:lvl1pPr>
          </a:lstStyle>
          <a:p>
            <a:fld id="{F7021451-1387-4CA6-816F-3879F97B5CBC}" type="slidenum">
              <a:rPr lang="en-US" smtClean="0">
                <a:solidFill>
                  <a:schemeClr val="tx1"/>
                </a:solidFill>
              </a:rPr>
              <a:t>6</a:t>
            </a:fld>
            <a:endParaRPr lang="en-US">
              <a:solidFill>
                <a:schemeClr val="tx1"/>
              </a:solidFill>
            </a:endParaRPr>
          </a:p>
        </p:txBody>
      </p:sp>
      <p:pic>
        <p:nvPicPr>
          <p:cNvPr id="7" name="Picture 6">
            <a:extLst>
              <a:ext uri="{FF2B5EF4-FFF2-40B4-BE49-F238E27FC236}">
                <a16:creationId xmlns:a16="http://schemas.microsoft.com/office/drawing/2014/main" id="{BE868A17-180E-57F4-3E47-B106872D71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3911" y="12739"/>
            <a:ext cx="1263342" cy="1266119"/>
          </a:xfrm>
          <a:prstGeom prst="rect">
            <a:avLst/>
          </a:prstGeom>
        </p:spPr>
      </p:pic>
      <p:sp>
        <p:nvSpPr>
          <p:cNvPr id="8" name="Rectangle 7">
            <a:extLst>
              <a:ext uri="{FF2B5EF4-FFF2-40B4-BE49-F238E27FC236}">
                <a16:creationId xmlns:a16="http://schemas.microsoft.com/office/drawing/2014/main" id="{F4B601A7-A495-E3DA-FCCD-D12F3D5F4729}"/>
              </a:ext>
            </a:extLst>
          </p:cNvPr>
          <p:cNvSpPr/>
          <p:nvPr/>
        </p:nvSpPr>
        <p:spPr>
          <a:xfrm>
            <a:off x="536422" y="0"/>
            <a:ext cx="6502733" cy="1508105"/>
          </a:xfrm>
          <a:prstGeom prst="rect">
            <a:avLst/>
          </a:prstGeom>
        </p:spPr>
        <p:txBody>
          <a:bodyPr wrap="square">
            <a:spAutoFit/>
          </a:bodyPr>
          <a:lstStyle/>
          <a:p>
            <a:r>
              <a:rPr lang="en-US" sz="2000" b="1" dirty="0">
                <a:solidFill>
                  <a:schemeClr val="accent2"/>
                </a:solidFill>
              </a:rPr>
              <a:t>Unit 3: Cyber Law and IP Regime </a:t>
            </a:r>
          </a:p>
          <a:p>
            <a:endParaRPr lang="en-US" sz="3600" b="1" dirty="0">
              <a:solidFill>
                <a:schemeClr val="accent2"/>
              </a:solidFill>
            </a:endParaRPr>
          </a:p>
          <a:p>
            <a:endParaRPr lang="en-US" sz="3600" b="1" dirty="0">
              <a:solidFill>
                <a:srgbClr val="FF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498764" y="620287"/>
            <a:ext cx="12188952" cy="556081"/>
          </a:xfrm>
          <a:prstGeom prst="rect">
            <a:avLst/>
          </a:prstGeom>
          <a:noFill/>
        </p:spPr>
        <p:txBody>
          <a:bodyPr wrap="square" lIns="0" tIns="0" rIns="0" bIns="0" rtlCol="0" anchor="t"/>
          <a:lstStyle/>
          <a:p>
            <a:pPr algn="ctr">
              <a:lnSpc>
                <a:spcPts val="4380"/>
              </a:lnSpc>
              <a:buNone/>
            </a:pPr>
            <a:r>
              <a:rPr lang="en-US" sz="3750" b="1" kern="0" spc="-225" dirty="0">
                <a:solidFill>
                  <a:schemeClr val="accent2"/>
                </a:solidFill>
                <a:latin typeface="Inter" pitchFamily="34" charset="0"/>
                <a:ea typeface="Inter" pitchFamily="34" charset="-122"/>
                <a:cs typeface="Inter" pitchFamily="34" charset="-120"/>
              </a:rPr>
              <a:t>Salient Features of the IT Act</a:t>
            </a:r>
            <a:endParaRPr lang="en-US" dirty="0">
              <a:solidFill>
                <a:schemeClr val="accent2"/>
              </a:solidFill>
            </a:endParaRPr>
          </a:p>
        </p:txBody>
      </p:sp>
      <p:sp>
        <p:nvSpPr>
          <p:cNvPr id="3" name="Object 2"/>
          <p:cNvSpPr/>
          <p:nvPr/>
        </p:nvSpPr>
        <p:spPr>
          <a:xfrm>
            <a:off x="841426" y="1921170"/>
            <a:ext cx="5446938" cy="4645886"/>
          </a:xfrm>
          <a:prstGeom prst="rect">
            <a:avLst/>
          </a:prstGeom>
          <a:noFill/>
        </p:spPr>
        <p:txBody>
          <a:bodyPr wrap="square" lIns="0" tIns="0" rIns="0" bIns="0" rtlCol="0" anchor="t"/>
          <a:lstStyle/>
          <a:p>
            <a:pPr marL="242900" indent="-242900" algn="l">
              <a:lnSpc>
                <a:spcPts val="2050"/>
              </a:lnSpc>
              <a:buSzPct val="100000"/>
              <a:buChar char="•"/>
            </a:pPr>
            <a:r>
              <a:rPr lang="en-US" sz="1755" b="1" kern="0" spc="-105" dirty="0">
                <a:latin typeface="Inter" pitchFamily="34" charset="0"/>
                <a:ea typeface="Inter" pitchFamily="34" charset="-122"/>
                <a:cs typeface="Inter" pitchFamily="34" charset="-120"/>
              </a:rPr>
              <a:t>Legal status for e-documents</a:t>
            </a:r>
          </a:p>
          <a:p>
            <a:pPr lvl="1" algn="l">
              <a:lnSpc>
                <a:spcPts val="1556"/>
              </a:lnSpc>
              <a:spcBef>
                <a:spcPts val="209"/>
              </a:spcBef>
              <a:buNone/>
            </a:pPr>
            <a:r>
              <a:rPr lang="en-US" sz="1400" kern="0" spc="-22" dirty="0">
                <a:latin typeface="Inter" pitchFamily="34" charset="0"/>
                <a:ea typeface="Inter" pitchFamily="34" charset="-122"/>
                <a:cs typeface="Inter" pitchFamily="34" charset="-120"/>
              </a:rPr>
              <a:t>Sections 4-10A give legal recognition to electronic records and electronic signatures, enabling e-commerce and e-governance.</a:t>
            </a:r>
          </a:p>
          <a:p>
            <a:pPr marL="242900" indent="-242900" algn="l">
              <a:lnSpc>
                <a:spcPts val="2050"/>
              </a:lnSpc>
              <a:spcBef>
                <a:spcPts val="1660"/>
              </a:spcBef>
              <a:buSzPct val="100000"/>
              <a:buChar char="•"/>
            </a:pPr>
            <a:r>
              <a:rPr lang="en-US" sz="1755" b="1" kern="0" spc="-105" dirty="0">
                <a:latin typeface="Inter" pitchFamily="34" charset="0"/>
                <a:ea typeface="Inter" pitchFamily="34" charset="-122"/>
                <a:cs typeface="Inter" pitchFamily="34" charset="-120"/>
              </a:rPr>
              <a:t>Digital/electronic signatures</a:t>
            </a:r>
          </a:p>
          <a:p>
            <a:pPr lvl="1" algn="l">
              <a:lnSpc>
                <a:spcPts val="1556"/>
              </a:lnSpc>
              <a:spcBef>
                <a:spcPts val="209"/>
              </a:spcBef>
              <a:buNone/>
            </a:pPr>
            <a:r>
              <a:rPr lang="en-US" sz="1400" kern="0" spc="-22" dirty="0">
                <a:latin typeface="Inter" pitchFamily="34" charset="0"/>
                <a:ea typeface="Inter" pitchFamily="34" charset="-122"/>
                <a:cs typeface="Inter" pitchFamily="34" charset="-120"/>
              </a:rPr>
              <a:t>Section 3 establishes asymmetric-cryptography-based digital signatures, while Section 3A enables other e-authentication methods.</a:t>
            </a:r>
          </a:p>
          <a:p>
            <a:pPr marL="242900" indent="-242900" algn="l">
              <a:lnSpc>
                <a:spcPts val="2050"/>
              </a:lnSpc>
              <a:spcBef>
                <a:spcPts val="1660"/>
              </a:spcBef>
              <a:buSzPct val="100000"/>
              <a:buChar char="•"/>
            </a:pPr>
            <a:r>
              <a:rPr lang="en-US" sz="1755" b="1" kern="0" spc="-105" dirty="0">
                <a:latin typeface="Inter" pitchFamily="34" charset="0"/>
                <a:ea typeface="Inter" pitchFamily="34" charset="-122"/>
                <a:cs typeface="Inter" pitchFamily="34" charset="-120"/>
              </a:rPr>
              <a:t>Controller &amp; Certifying Authorities (CAs)</a:t>
            </a:r>
          </a:p>
          <a:p>
            <a:pPr lvl="1" algn="l">
              <a:lnSpc>
                <a:spcPts val="1556"/>
              </a:lnSpc>
              <a:spcBef>
                <a:spcPts val="209"/>
              </a:spcBef>
              <a:buNone/>
            </a:pPr>
            <a:r>
              <a:rPr lang="en-US" sz="1400" kern="0" spc="-22" dirty="0">
                <a:latin typeface="Inter" pitchFamily="34" charset="0"/>
                <a:ea typeface="Inter" pitchFamily="34" charset="-122"/>
                <a:cs typeface="Inter" pitchFamily="34" charset="-120"/>
              </a:rPr>
              <a:t>Sections 17-34 license and regulate Certifying Authorities that issue digital signature certificates.</a:t>
            </a:r>
          </a:p>
          <a:p>
            <a:pPr marL="242900" indent="-242900" algn="l">
              <a:lnSpc>
                <a:spcPts val="2050"/>
              </a:lnSpc>
              <a:spcBef>
                <a:spcPts val="1660"/>
              </a:spcBef>
              <a:buSzPct val="100000"/>
              <a:buChar char="•"/>
            </a:pPr>
            <a:r>
              <a:rPr lang="en-US" sz="1755" b="1" kern="0" spc="-105" dirty="0">
                <a:latin typeface="Inter" pitchFamily="34" charset="0"/>
                <a:ea typeface="Inter" pitchFamily="34" charset="-122"/>
                <a:cs typeface="Inter" pitchFamily="34" charset="-120"/>
              </a:rPr>
              <a:t>E-governance enablement</a:t>
            </a:r>
          </a:p>
          <a:p>
            <a:pPr lvl="1" algn="l">
              <a:lnSpc>
                <a:spcPts val="1556"/>
              </a:lnSpc>
              <a:spcBef>
                <a:spcPts val="209"/>
              </a:spcBef>
              <a:buNone/>
            </a:pPr>
            <a:r>
              <a:rPr lang="en-US" sz="1400" kern="0" spc="-22" dirty="0">
                <a:latin typeface="Inter" pitchFamily="34" charset="0"/>
                <a:ea typeface="Inter" pitchFamily="34" charset="-122"/>
                <a:cs typeface="Inter" pitchFamily="34" charset="-120"/>
              </a:rPr>
              <a:t>Sections 6-8 allow citizens to file forms, pay taxes, and receive licenses entirely online.</a:t>
            </a:r>
            <a:endParaRPr lang="en-US" sz="1121" kern="0" spc="-22" dirty="0">
              <a:latin typeface="Inter" pitchFamily="34" charset="0"/>
              <a:ea typeface="Inter" pitchFamily="34" charset="-122"/>
              <a:cs typeface="Inter" pitchFamily="34" charset="-120"/>
            </a:endParaRPr>
          </a:p>
          <a:p>
            <a:pPr marL="242900" indent="-242900" algn="l">
              <a:lnSpc>
                <a:spcPts val="2050"/>
              </a:lnSpc>
              <a:spcBef>
                <a:spcPts val="1660"/>
              </a:spcBef>
              <a:buSzPct val="100000"/>
              <a:buChar char="•"/>
            </a:pPr>
            <a:r>
              <a:rPr lang="en-US" sz="1755" b="1" kern="0" spc="-105" dirty="0">
                <a:latin typeface="Inter" pitchFamily="34" charset="0"/>
                <a:ea typeface="Inter" pitchFamily="34" charset="-122"/>
                <a:cs typeface="Inter" pitchFamily="34" charset="-120"/>
              </a:rPr>
              <a:t>Civil compensation &amp; cyber-torts</a:t>
            </a:r>
          </a:p>
          <a:p>
            <a:pPr lvl="1" algn="l">
              <a:lnSpc>
                <a:spcPts val="1556"/>
              </a:lnSpc>
              <a:spcBef>
                <a:spcPts val="209"/>
              </a:spcBef>
              <a:buNone/>
            </a:pPr>
            <a:r>
              <a:rPr lang="en-US" sz="1400" kern="0" spc="-22" dirty="0">
                <a:latin typeface="Inter" pitchFamily="34" charset="0"/>
                <a:ea typeface="Inter" pitchFamily="34" charset="-122"/>
                <a:cs typeface="Inter" pitchFamily="34" charset="-120"/>
              </a:rPr>
              <a:t>Section 43 and 43A impose strict civil liability (up to ₹1 crore per contravention) for unauthorized access, data leaks, and more.</a:t>
            </a:r>
            <a:endParaRPr lang="en-US" sz="2400" dirty="0"/>
          </a:p>
        </p:txBody>
      </p:sp>
      <p:sp>
        <p:nvSpPr>
          <p:cNvPr id="4" name="Object 3"/>
          <p:cNvSpPr/>
          <p:nvPr/>
        </p:nvSpPr>
        <p:spPr>
          <a:xfrm>
            <a:off x="6783692" y="1900385"/>
            <a:ext cx="4770733" cy="3525055"/>
          </a:xfrm>
          <a:prstGeom prst="rect">
            <a:avLst/>
          </a:prstGeom>
          <a:noFill/>
        </p:spPr>
        <p:txBody>
          <a:bodyPr wrap="square" lIns="0" tIns="0" rIns="0" bIns="0" rtlCol="0" anchor="t"/>
          <a:lstStyle/>
          <a:p>
            <a:pPr marL="242900" indent="-242900" algn="l">
              <a:lnSpc>
                <a:spcPts val="2050"/>
              </a:lnSpc>
              <a:buSzPct val="100000"/>
              <a:buChar char="•"/>
            </a:pPr>
            <a:r>
              <a:rPr lang="en-US" sz="1755" b="1" kern="0" spc="-105" dirty="0">
                <a:latin typeface="Inter" pitchFamily="34" charset="0"/>
                <a:ea typeface="Inter" pitchFamily="34" charset="-122"/>
                <a:cs typeface="Inter" pitchFamily="34" charset="-120"/>
              </a:rPr>
              <a:t>Dedicated offences chapter</a:t>
            </a:r>
          </a:p>
          <a:p>
            <a:pPr lvl="1" algn="l">
              <a:lnSpc>
                <a:spcPts val="1556"/>
              </a:lnSpc>
              <a:spcBef>
                <a:spcPts val="209"/>
              </a:spcBef>
              <a:buNone/>
            </a:pPr>
            <a:r>
              <a:rPr lang="en-US" sz="1400" kern="0" spc="-22" dirty="0">
                <a:latin typeface="Inter" pitchFamily="34" charset="0"/>
                <a:ea typeface="Inter" pitchFamily="34" charset="-122"/>
                <a:cs typeface="Inter" pitchFamily="34" charset="-120"/>
              </a:rPr>
              <a:t>Sections 65-67C (plus new 66C-66F, 69A etc.) criminalize hacking, identity theft, cyber-terrorism, and child pornography.</a:t>
            </a:r>
            <a:endParaRPr lang="en-US" sz="1121" kern="0" spc="-22" dirty="0">
              <a:latin typeface="Inter" pitchFamily="34" charset="0"/>
              <a:ea typeface="Inter" pitchFamily="34" charset="-122"/>
              <a:cs typeface="Inter" pitchFamily="34" charset="-120"/>
            </a:endParaRPr>
          </a:p>
          <a:p>
            <a:pPr marL="242900" indent="-242900" algn="l">
              <a:lnSpc>
                <a:spcPts val="2050"/>
              </a:lnSpc>
              <a:spcBef>
                <a:spcPts val="1660"/>
              </a:spcBef>
              <a:buSzPct val="100000"/>
              <a:buChar char="•"/>
            </a:pPr>
            <a:r>
              <a:rPr lang="en-US" sz="1755" b="1" kern="0" spc="-105" dirty="0">
                <a:latin typeface="Inter" pitchFamily="34" charset="0"/>
                <a:ea typeface="Inter" pitchFamily="34" charset="-122"/>
                <a:cs typeface="Inter" pitchFamily="34" charset="-120"/>
              </a:rPr>
              <a:t>Critical infrastructure protection</a:t>
            </a:r>
          </a:p>
          <a:p>
            <a:pPr lvl="1" algn="l">
              <a:lnSpc>
                <a:spcPts val="1556"/>
              </a:lnSpc>
              <a:spcBef>
                <a:spcPts val="209"/>
              </a:spcBef>
              <a:buNone/>
            </a:pPr>
            <a:r>
              <a:rPr lang="en-US" sz="1400" kern="0" spc="-22" dirty="0">
                <a:latin typeface="Inter" pitchFamily="34" charset="0"/>
                <a:ea typeface="Inter" pitchFamily="34" charset="-122"/>
                <a:cs typeface="Inter" pitchFamily="34" charset="-120"/>
              </a:rPr>
              <a:t>Sections 70/70A empower the government to declare</a:t>
            </a:r>
          </a:p>
          <a:p>
            <a:pPr marL="242900" indent="-242900" algn="l">
              <a:lnSpc>
                <a:spcPts val="2050"/>
              </a:lnSpc>
              <a:spcBef>
                <a:spcPts val="1660"/>
              </a:spcBef>
              <a:buSzPct val="100000"/>
              <a:buChar char="•"/>
            </a:pPr>
            <a:r>
              <a:rPr lang="en-US" sz="1755" b="1" kern="0" spc="-105" dirty="0">
                <a:latin typeface="Inter" pitchFamily="34" charset="0"/>
                <a:ea typeface="Inter" pitchFamily="34" charset="-122"/>
                <a:cs typeface="Inter" pitchFamily="34" charset="-120"/>
              </a:rPr>
              <a:t>CERT-In made statutory</a:t>
            </a:r>
          </a:p>
          <a:p>
            <a:pPr lvl="1" algn="l">
              <a:lnSpc>
                <a:spcPts val="1556"/>
              </a:lnSpc>
              <a:spcBef>
                <a:spcPts val="209"/>
              </a:spcBef>
              <a:buNone/>
            </a:pPr>
            <a:r>
              <a:rPr lang="en-US" sz="1400" kern="0" spc="-22" dirty="0">
                <a:latin typeface="Inter" pitchFamily="34" charset="0"/>
                <a:ea typeface="Inter" pitchFamily="34" charset="-122"/>
                <a:cs typeface="Inter" pitchFamily="34" charset="-120"/>
              </a:rPr>
              <a:t>Section 70B designates CERT-In as India's 24x7 incident-response body.</a:t>
            </a:r>
          </a:p>
          <a:p>
            <a:pPr marL="242900" indent="-242900" algn="l">
              <a:lnSpc>
                <a:spcPts val="2050"/>
              </a:lnSpc>
              <a:spcBef>
                <a:spcPts val="1660"/>
              </a:spcBef>
              <a:buSzPct val="100000"/>
              <a:buChar char="•"/>
            </a:pPr>
            <a:r>
              <a:rPr lang="en-US" sz="1755" b="1" kern="0" spc="-105" dirty="0">
                <a:latin typeface="Inter" pitchFamily="34" charset="0"/>
                <a:ea typeface="Inter" pitchFamily="34" charset="-122"/>
                <a:cs typeface="Inter" pitchFamily="34" charset="-120"/>
              </a:rPr>
              <a:t>Safe-harbour for intermediaries</a:t>
            </a:r>
          </a:p>
          <a:p>
            <a:pPr lvl="1" algn="l">
              <a:lnSpc>
                <a:spcPts val="1556"/>
              </a:lnSpc>
              <a:spcBef>
                <a:spcPts val="209"/>
              </a:spcBef>
              <a:buNone/>
            </a:pPr>
            <a:r>
              <a:rPr lang="en-US" sz="1400" kern="0" spc="-22" dirty="0">
                <a:latin typeface="Inter" pitchFamily="34" charset="0"/>
                <a:ea typeface="Inter" pitchFamily="34" charset="-122"/>
                <a:cs typeface="Inter" pitchFamily="34" charset="-120"/>
              </a:rPr>
              <a:t>Section 79 shields platforms that follow</a:t>
            </a:r>
            <a:endParaRPr lang="en-US" sz="2400" dirty="0"/>
          </a:p>
        </p:txBody>
      </p:sp>
      <p:sp>
        <p:nvSpPr>
          <p:cNvPr id="5" name="Object 4"/>
          <p:cNvSpPr/>
          <p:nvPr/>
        </p:nvSpPr>
        <p:spPr>
          <a:xfrm flipH="1" flipV="1">
            <a:off x="11554425" y="6567056"/>
            <a:ext cx="800000" cy="172110"/>
          </a:xfrm>
          <a:prstGeom prst="rect">
            <a:avLst/>
          </a:prstGeom>
          <a:noFill/>
        </p:spPr>
      </p:sp>
      <p:sp>
        <p:nvSpPr>
          <p:cNvPr id="25" name="Slide Number Placeholder 24"/>
          <p:cNvSpPr>
            <a:spLocks noGrp="1"/>
          </p:cNvSpPr>
          <p:nvPr>
            <p:ph type="sldNum" sz="quarter" idx="4294967295"/>
          </p:nvPr>
        </p:nvSpPr>
        <p:spPr>
          <a:xfrm>
            <a:off x="11068859" y="6439165"/>
            <a:ext cx="800000" cy="300000"/>
          </a:xfrm>
          <a:prstGeom prst="rect">
            <a:avLst/>
          </a:prstGeom>
          <a:extLst>
            <a:ext uri="{C572A759-6A51-4108-AA02-DFA0A04FC94B}">
              <ma14:wrappingTextBoxFlag xmlns:ma14="http://schemas.microsoft.com/office/mac/drawingml/2011/main" xmlns="" val="0"/>
            </a:ext>
          </a:extLst>
        </p:spPr>
        <p:txBody>
          <a:bodyPr/>
          <a:lstStyle>
            <a:lvl1pPr>
              <a:defRPr sz="1100"/>
            </a:lvl1pPr>
          </a:lstStyle>
          <a:p>
            <a:fld id="{F7021451-1387-4CA6-816F-3879F97B5CBC}" type="slidenum">
              <a:rPr lang="en-US" smtClean="0">
                <a:solidFill>
                  <a:schemeClr val="tx1"/>
                </a:solidFill>
              </a:rPr>
              <a:t>7</a:t>
            </a:fld>
            <a:endParaRPr lang="en-US">
              <a:solidFill>
                <a:schemeClr val="tx1"/>
              </a:solidFill>
            </a:endParaRPr>
          </a:p>
        </p:txBody>
      </p:sp>
      <p:pic>
        <p:nvPicPr>
          <p:cNvPr id="6" name="Picture 5">
            <a:extLst>
              <a:ext uri="{FF2B5EF4-FFF2-40B4-BE49-F238E27FC236}">
                <a16:creationId xmlns:a16="http://schemas.microsoft.com/office/drawing/2014/main" id="{E076A32C-54F0-2B1D-4C90-002281C50A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3911" y="12739"/>
            <a:ext cx="1263342" cy="1266119"/>
          </a:xfrm>
          <a:prstGeom prst="rect">
            <a:avLst/>
          </a:prstGeom>
        </p:spPr>
      </p:pic>
      <p:sp>
        <p:nvSpPr>
          <p:cNvPr id="8" name="TextBox 7">
            <a:extLst>
              <a:ext uri="{FF2B5EF4-FFF2-40B4-BE49-F238E27FC236}">
                <a16:creationId xmlns:a16="http://schemas.microsoft.com/office/drawing/2014/main" id="{D8212617-F5FB-2080-14F1-2A1243F96EC5}"/>
              </a:ext>
            </a:extLst>
          </p:cNvPr>
          <p:cNvSpPr txBox="1"/>
          <p:nvPr/>
        </p:nvSpPr>
        <p:spPr>
          <a:xfrm>
            <a:off x="248512" y="73613"/>
            <a:ext cx="6344728" cy="369332"/>
          </a:xfrm>
          <a:prstGeom prst="rect">
            <a:avLst/>
          </a:prstGeom>
          <a:noFill/>
        </p:spPr>
        <p:txBody>
          <a:bodyPr wrap="square">
            <a:spAutoFit/>
          </a:bodyPr>
          <a:lstStyle/>
          <a:p>
            <a:r>
              <a:rPr lang="en-US" sz="1800" b="1" dirty="0">
                <a:solidFill>
                  <a:schemeClr val="accent2"/>
                </a:solidFill>
              </a:rPr>
              <a:t>Unit 3: Cyber Law and IP Regime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lIns="0" tIns="0" rIns="0" bIns="0" rtlCol="0" anchor="t"/>
          <a:lstStyle/>
          <a:p>
            <a:pPr algn="ctr">
              <a:lnSpc>
                <a:spcPts val="4380"/>
              </a:lnSpc>
              <a:buNone/>
            </a:pPr>
            <a:r>
              <a:rPr lang="en-US" sz="3750" b="1" kern="0" spc="-225" dirty="0">
                <a:solidFill>
                  <a:schemeClr val="accent2"/>
                </a:solidFill>
                <a:latin typeface="Inter" pitchFamily="34" charset="0"/>
                <a:ea typeface="Inter" pitchFamily="34" charset="-122"/>
                <a:cs typeface="Inter" pitchFamily="34" charset="-120"/>
              </a:rPr>
              <a:t>The Act's Architecture</a:t>
            </a:r>
            <a:endParaRPr lang="en-US" dirty="0">
              <a:solidFill>
                <a:schemeClr val="accent2"/>
              </a:solidFill>
            </a:endParaRPr>
          </a:p>
        </p:txBody>
      </p:sp>
      <p:sp>
        <p:nvSpPr>
          <p:cNvPr id="3" name="Object 2"/>
          <p:cNvSpPr/>
          <p:nvPr/>
        </p:nvSpPr>
        <p:spPr>
          <a:xfrm>
            <a:off x="952262" y="1807016"/>
            <a:ext cx="5446938" cy="3895743"/>
          </a:xfrm>
          <a:prstGeom prst="rect">
            <a:avLst/>
          </a:prstGeom>
          <a:noFill/>
        </p:spPr>
        <p:txBody>
          <a:bodyPr wrap="square" lIns="0" tIns="0" rIns="0" bIns="0" rtlCol="0" anchor="t"/>
          <a:lstStyle/>
          <a:p>
            <a:pPr marL="242900" indent="-242900" algn="l">
              <a:lnSpc>
                <a:spcPts val="2681"/>
              </a:lnSpc>
              <a:buSzPct val="100000"/>
              <a:buChar char="•"/>
            </a:pPr>
            <a:r>
              <a:rPr lang="en-US" sz="2295" b="1" kern="0" spc="-138" dirty="0">
                <a:latin typeface="Inter" pitchFamily="34" charset="0"/>
                <a:ea typeface="Inter" pitchFamily="34" charset="-122"/>
                <a:cs typeface="Inter" pitchFamily="34" charset="-120"/>
              </a:rPr>
              <a:t>Preliminary &amp; Definitions</a:t>
            </a:r>
          </a:p>
          <a:p>
            <a:pPr lvl="1" algn="l">
              <a:lnSpc>
                <a:spcPts val="2034"/>
              </a:lnSpc>
              <a:spcBef>
                <a:spcPts val="273"/>
              </a:spcBef>
              <a:buNone/>
            </a:pPr>
            <a:r>
              <a:rPr lang="en-US" sz="1466" kern="0" spc="-29" dirty="0">
                <a:latin typeface="Inter" pitchFamily="34" charset="0"/>
                <a:ea typeface="Inter" pitchFamily="34" charset="-122"/>
                <a:cs typeface="Inter" pitchFamily="34" charset="-120"/>
              </a:rPr>
              <a:t>Gives precise meanings to tech terms so courts can keep up with jargon.</a:t>
            </a:r>
          </a:p>
          <a:p>
            <a:pPr marL="242900" indent="-242900" algn="l">
              <a:lnSpc>
                <a:spcPts val="2681"/>
              </a:lnSpc>
              <a:spcBef>
                <a:spcPts val="2171"/>
              </a:spcBef>
              <a:buSzPct val="100000"/>
              <a:buChar char="•"/>
            </a:pPr>
            <a:r>
              <a:rPr lang="en-US" sz="2295" b="1" kern="0" spc="-138" dirty="0">
                <a:latin typeface="Inter" pitchFamily="34" charset="0"/>
                <a:ea typeface="Inter" pitchFamily="34" charset="-122"/>
                <a:cs typeface="Inter" pitchFamily="34" charset="-120"/>
              </a:rPr>
              <a:t>E-Signatures &amp; E-Governance</a:t>
            </a:r>
          </a:p>
          <a:p>
            <a:pPr lvl="1" algn="l">
              <a:lnSpc>
                <a:spcPts val="2034"/>
              </a:lnSpc>
              <a:spcBef>
                <a:spcPts val="273"/>
              </a:spcBef>
              <a:buNone/>
            </a:pPr>
            <a:r>
              <a:rPr lang="en-US" sz="1466" kern="0" spc="-29" dirty="0">
                <a:latin typeface="Inter" pitchFamily="34" charset="0"/>
                <a:ea typeface="Inter" pitchFamily="34" charset="-122"/>
                <a:cs typeface="Inter" pitchFamily="34" charset="-120"/>
              </a:rPr>
              <a:t>How to make a legally valid digital signature; how government accepts e-filings.</a:t>
            </a:r>
          </a:p>
          <a:p>
            <a:pPr marL="242900" indent="-242900" algn="l">
              <a:lnSpc>
                <a:spcPts val="2681"/>
              </a:lnSpc>
              <a:spcBef>
                <a:spcPts val="2171"/>
              </a:spcBef>
              <a:buSzPct val="100000"/>
              <a:buChar char="•"/>
            </a:pPr>
            <a:r>
              <a:rPr lang="en-US" sz="2295" b="1" kern="0" spc="-138" dirty="0">
                <a:latin typeface="Inter" pitchFamily="34" charset="0"/>
                <a:ea typeface="Inter" pitchFamily="34" charset="-122"/>
                <a:cs typeface="Inter" pitchFamily="34" charset="-120"/>
              </a:rPr>
              <a:t>Controller &amp; Certifying Authorities</a:t>
            </a:r>
          </a:p>
          <a:p>
            <a:pPr lvl="1" algn="l">
              <a:lnSpc>
                <a:spcPts val="2034"/>
              </a:lnSpc>
              <a:spcBef>
                <a:spcPts val="273"/>
              </a:spcBef>
              <a:buNone/>
            </a:pPr>
            <a:r>
              <a:rPr lang="en-US" sz="1466" kern="0" spc="-29" dirty="0">
                <a:latin typeface="Inter" pitchFamily="34" charset="0"/>
                <a:ea typeface="Inter" pitchFamily="34" charset="-122"/>
                <a:cs typeface="Inter" pitchFamily="34" charset="-120"/>
              </a:rPr>
              <a:t>Public-key-infra (PKI) watchdog &amp; licensing of CAs.</a:t>
            </a:r>
          </a:p>
          <a:p>
            <a:pPr marL="242900" indent="-242900" algn="l">
              <a:lnSpc>
                <a:spcPts val="2681"/>
              </a:lnSpc>
              <a:spcBef>
                <a:spcPts val="2171"/>
              </a:spcBef>
              <a:buSzPct val="100000"/>
              <a:buChar char="•"/>
            </a:pPr>
            <a:r>
              <a:rPr lang="en-US" sz="2295" b="1" kern="0" spc="-138" dirty="0">
                <a:latin typeface="Inter" pitchFamily="34" charset="0"/>
                <a:ea typeface="Inter" pitchFamily="34" charset="-122"/>
                <a:cs typeface="Inter" pitchFamily="34" charset="-120"/>
              </a:rPr>
              <a:t>E-Governance rules</a:t>
            </a:r>
          </a:p>
          <a:p>
            <a:pPr lvl="1" algn="l">
              <a:lnSpc>
                <a:spcPts val="2034"/>
              </a:lnSpc>
              <a:spcBef>
                <a:spcPts val="273"/>
              </a:spcBef>
              <a:buNone/>
            </a:pPr>
            <a:r>
              <a:rPr lang="en-US" sz="1466" kern="0" spc="-29" dirty="0">
                <a:latin typeface="Inter" pitchFamily="34" charset="0"/>
                <a:ea typeface="Inter" pitchFamily="34" charset="-122"/>
                <a:cs typeface="Inter" pitchFamily="34" charset="-120"/>
              </a:rPr>
              <a:t>Forms, filing, issue of certificates/licences electronically.</a:t>
            </a:r>
            <a:endParaRPr lang="en-US" dirty="0"/>
          </a:p>
        </p:txBody>
      </p:sp>
      <p:sp>
        <p:nvSpPr>
          <p:cNvPr id="4" name="Object 3"/>
          <p:cNvSpPr/>
          <p:nvPr/>
        </p:nvSpPr>
        <p:spPr>
          <a:xfrm>
            <a:off x="6284928" y="1807016"/>
            <a:ext cx="5446938" cy="3977876"/>
          </a:xfrm>
          <a:prstGeom prst="rect">
            <a:avLst/>
          </a:prstGeom>
          <a:noFill/>
        </p:spPr>
        <p:txBody>
          <a:bodyPr wrap="square" lIns="0" tIns="0" rIns="0" bIns="0" rtlCol="0" anchor="t"/>
          <a:lstStyle/>
          <a:p>
            <a:pPr marL="242900" indent="-242900" algn="l">
              <a:lnSpc>
                <a:spcPts val="2681"/>
              </a:lnSpc>
              <a:buSzPct val="100000"/>
              <a:buChar char="•"/>
            </a:pPr>
            <a:r>
              <a:rPr lang="en-US" sz="2295" b="1" kern="0" spc="-138" dirty="0">
                <a:latin typeface="Inter" pitchFamily="34" charset="0"/>
                <a:ea typeface="Inter" pitchFamily="34" charset="-122"/>
                <a:cs typeface="Inter" pitchFamily="34" charset="-120"/>
              </a:rPr>
              <a:t>Civil liability &amp; Adjudication</a:t>
            </a:r>
          </a:p>
          <a:p>
            <a:pPr lvl="1" algn="l">
              <a:lnSpc>
                <a:spcPts val="2034"/>
              </a:lnSpc>
              <a:spcBef>
                <a:spcPts val="273"/>
              </a:spcBef>
              <a:buNone/>
            </a:pPr>
            <a:r>
              <a:rPr lang="en-US" sz="1466" kern="0" spc="-29" dirty="0">
                <a:latin typeface="Inter" pitchFamily="34" charset="0"/>
                <a:ea typeface="Inter" pitchFamily="34" charset="-122"/>
                <a:cs typeface="Inter" pitchFamily="34" charset="-120"/>
              </a:rPr>
              <a:t>"Pay for the damage you cause" even if it wasn't a crime.</a:t>
            </a:r>
          </a:p>
          <a:p>
            <a:pPr marL="242900" indent="-242900" algn="l">
              <a:lnSpc>
                <a:spcPts val="2681"/>
              </a:lnSpc>
              <a:spcBef>
                <a:spcPts val="2171"/>
              </a:spcBef>
              <a:buSzPct val="100000"/>
              <a:buChar char="•"/>
            </a:pPr>
            <a:r>
              <a:rPr lang="en-US" sz="2295" b="1" kern="0" spc="-138" dirty="0">
                <a:latin typeface="Inter" pitchFamily="34" charset="0"/>
                <a:ea typeface="Inter" pitchFamily="34" charset="-122"/>
                <a:cs typeface="Inter" pitchFamily="34" charset="-120"/>
              </a:rPr>
              <a:t>Cyber-Appellate Tribunal (now merged into TDSAT)</a:t>
            </a:r>
          </a:p>
          <a:p>
            <a:pPr lvl="1" algn="l">
              <a:lnSpc>
                <a:spcPts val="2034"/>
              </a:lnSpc>
              <a:spcBef>
                <a:spcPts val="273"/>
              </a:spcBef>
              <a:buNone/>
            </a:pPr>
            <a:r>
              <a:rPr lang="en-US" sz="1466" kern="0" spc="-29" dirty="0">
                <a:latin typeface="Inter" pitchFamily="34" charset="0"/>
                <a:ea typeface="Inter" pitchFamily="34" charset="-122"/>
                <a:cs typeface="Inter" pitchFamily="34" charset="-120"/>
              </a:rPr>
              <a:t>Speedy appeals in cyber-disputes.</a:t>
            </a:r>
          </a:p>
          <a:p>
            <a:pPr marL="242900" indent="-242900" algn="l">
              <a:lnSpc>
                <a:spcPts val="2681"/>
              </a:lnSpc>
              <a:spcBef>
                <a:spcPts val="2171"/>
              </a:spcBef>
              <a:buSzPct val="100000"/>
              <a:buChar char="•"/>
            </a:pPr>
            <a:r>
              <a:rPr lang="en-US" sz="2295" b="1" kern="0" spc="-138" dirty="0">
                <a:latin typeface="Inter" pitchFamily="34" charset="0"/>
                <a:ea typeface="Inter" pitchFamily="34" charset="-122"/>
                <a:cs typeface="Inter" pitchFamily="34" charset="-120"/>
              </a:rPr>
              <a:t>Offences</a:t>
            </a:r>
          </a:p>
          <a:p>
            <a:pPr lvl="1" algn="l">
              <a:lnSpc>
                <a:spcPts val="2034"/>
              </a:lnSpc>
              <a:spcBef>
                <a:spcPts val="273"/>
              </a:spcBef>
              <a:buNone/>
            </a:pPr>
            <a:r>
              <a:rPr lang="en-US" sz="1466" kern="0" spc="-29" dirty="0">
                <a:latin typeface="Inter" pitchFamily="34" charset="0"/>
                <a:ea typeface="Inter" pitchFamily="34" charset="-122"/>
                <a:cs typeface="Inter" pitchFamily="34" charset="-120"/>
              </a:rPr>
              <a:t>All criminal provisions (65-67C, 66C-F, 69A-B, 70-84C).</a:t>
            </a:r>
          </a:p>
          <a:p>
            <a:pPr marL="242900" indent="-242900" algn="l">
              <a:lnSpc>
                <a:spcPts val="2681"/>
              </a:lnSpc>
              <a:spcBef>
                <a:spcPts val="2171"/>
              </a:spcBef>
              <a:buSzPct val="100000"/>
              <a:buChar char="•"/>
            </a:pPr>
            <a:r>
              <a:rPr lang="en-US" sz="2295" b="1" kern="0" spc="-138" dirty="0">
                <a:latin typeface="Inter" pitchFamily="34" charset="0"/>
                <a:ea typeface="Inter" pitchFamily="34" charset="-122"/>
                <a:cs typeface="Inter" pitchFamily="34" charset="-120"/>
              </a:rPr>
              <a:t>Intermediary liability &amp; Misc.</a:t>
            </a:r>
          </a:p>
          <a:p>
            <a:pPr lvl="1" algn="l">
              <a:lnSpc>
                <a:spcPts val="2034"/>
              </a:lnSpc>
              <a:spcBef>
                <a:spcPts val="273"/>
              </a:spcBef>
              <a:buNone/>
            </a:pPr>
            <a:r>
              <a:rPr lang="en-US" sz="1466" kern="0" spc="-29" dirty="0">
                <a:latin typeface="Inter" pitchFamily="34" charset="0"/>
                <a:ea typeface="Inter" pitchFamily="34" charset="-122"/>
                <a:cs typeface="Inter" pitchFamily="34" charset="-120"/>
              </a:rPr>
              <a:t>Section 79 safe-harbour, search-seizure powers, rule-making.</a:t>
            </a:r>
            <a:endParaRPr lang="en-US" dirty="0"/>
          </a:p>
        </p:txBody>
      </p:sp>
      <p:sp>
        <p:nvSpPr>
          <p:cNvPr id="5" name="Object 4"/>
          <p:cNvSpPr/>
          <p:nvPr/>
        </p:nvSpPr>
        <p:spPr>
          <a:xfrm>
            <a:off x="11855660" y="6497898"/>
            <a:ext cx="142839" cy="237669"/>
          </a:xfrm>
          <a:prstGeom prst="rect">
            <a:avLst/>
          </a:prstGeom>
          <a:noFill/>
        </p:spPr>
      </p:sp>
      <p:pic>
        <p:nvPicPr>
          <p:cNvPr id="6" name="Picture 5">
            <a:extLst>
              <a:ext uri="{FF2B5EF4-FFF2-40B4-BE49-F238E27FC236}">
                <a16:creationId xmlns:a16="http://schemas.microsoft.com/office/drawing/2014/main" id="{A5A46CD9-D0CC-13C8-41CF-302A91747B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3911" y="12739"/>
            <a:ext cx="1263342" cy="1266119"/>
          </a:xfrm>
          <a:prstGeom prst="rect">
            <a:avLst/>
          </a:prstGeom>
        </p:spPr>
      </p:pic>
      <p:sp>
        <p:nvSpPr>
          <p:cNvPr id="7" name="TextBox 6">
            <a:extLst>
              <a:ext uri="{FF2B5EF4-FFF2-40B4-BE49-F238E27FC236}">
                <a16:creationId xmlns:a16="http://schemas.microsoft.com/office/drawing/2014/main" id="{9345C16F-F539-18AA-C722-18B9A6CB1B75}"/>
              </a:ext>
            </a:extLst>
          </p:cNvPr>
          <p:cNvSpPr txBox="1"/>
          <p:nvPr/>
        </p:nvSpPr>
        <p:spPr>
          <a:xfrm>
            <a:off x="248512" y="73613"/>
            <a:ext cx="6344728" cy="369332"/>
          </a:xfrm>
          <a:prstGeom prst="rect">
            <a:avLst/>
          </a:prstGeom>
          <a:noFill/>
        </p:spPr>
        <p:txBody>
          <a:bodyPr wrap="square">
            <a:spAutoFit/>
          </a:bodyPr>
          <a:lstStyle/>
          <a:p>
            <a:r>
              <a:rPr lang="en-US" sz="1800" b="1" dirty="0">
                <a:solidFill>
                  <a:schemeClr val="accent2"/>
                </a:solidFill>
              </a:rPr>
              <a:t>Unit 3: Cyber Law and IP Regime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79020"/>
            <a:ext cx="12188952" cy="556081"/>
          </a:xfrm>
          <a:prstGeom prst="rect">
            <a:avLst/>
          </a:prstGeom>
          <a:noFill/>
        </p:spPr>
        <p:txBody>
          <a:bodyPr wrap="square" lIns="0" tIns="0" rIns="0" bIns="0" rtlCol="0" anchor="t"/>
          <a:lstStyle/>
          <a:p>
            <a:pPr algn="ctr">
              <a:lnSpc>
                <a:spcPts val="4380"/>
              </a:lnSpc>
              <a:buNone/>
            </a:pPr>
            <a:r>
              <a:rPr lang="en-US" sz="3750" b="1" kern="0" spc="-225" dirty="0">
                <a:solidFill>
                  <a:schemeClr val="accent2"/>
                </a:solidFill>
                <a:latin typeface="Inter" pitchFamily="34" charset="0"/>
                <a:ea typeface="Inter" pitchFamily="34" charset="-122"/>
                <a:cs typeface="Inter" pitchFamily="34" charset="-120"/>
              </a:rPr>
              <a:t>Key Definitions in the IT Act</a:t>
            </a:r>
            <a:endParaRPr lang="en-US" dirty="0">
              <a:solidFill>
                <a:schemeClr val="accent2"/>
              </a:solidFill>
            </a:endParaRPr>
          </a:p>
        </p:txBody>
      </p:sp>
      <p:sp>
        <p:nvSpPr>
          <p:cNvPr id="3" name="Object 2"/>
          <p:cNvSpPr/>
          <p:nvPr/>
        </p:nvSpPr>
        <p:spPr>
          <a:xfrm>
            <a:off x="476131" y="1590277"/>
            <a:ext cx="11236690" cy="4389927"/>
          </a:xfrm>
          <a:prstGeom prst="rect">
            <a:avLst/>
          </a:prstGeom>
          <a:solidFill>
            <a:srgbClr val="000000">
              <a:alpha val="0"/>
            </a:srgbClr>
          </a:solidFill>
        </p:spPr>
      </p:sp>
      <p:pic>
        <p:nvPicPr>
          <p:cNvPr id="4" name="Object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31" y="1590278"/>
            <a:ext cx="11255735" cy="4399450"/>
          </a:xfrm>
          <a:prstGeom prst="rect">
            <a:avLst/>
          </a:prstGeom>
        </p:spPr>
      </p:pic>
      <p:pic>
        <p:nvPicPr>
          <p:cNvPr id="5" name="Object 4"/>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6131" y="1590278"/>
            <a:ext cx="11246213" cy="4389927"/>
          </a:xfrm>
          <a:prstGeom prst="rect">
            <a:avLst/>
          </a:prstGeom>
        </p:spPr>
      </p:pic>
      <p:sp>
        <p:nvSpPr>
          <p:cNvPr id="6" name="Object 5"/>
          <p:cNvSpPr/>
          <p:nvPr/>
        </p:nvSpPr>
        <p:spPr>
          <a:xfrm>
            <a:off x="476131" y="1590277"/>
            <a:ext cx="2809173" cy="572599"/>
          </a:xfrm>
          <a:prstGeom prst="rect">
            <a:avLst/>
          </a:prstGeom>
          <a:noFill/>
        </p:spPr>
        <p:txBody>
          <a:bodyPr wrap="square" rtlCol="0" anchor="ctr">
            <a:normAutofit/>
          </a:bodyPr>
          <a:lstStyle/>
          <a:p>
            <a:pPr algn="ctr">
              <a:buNone/>
            </a:pPr>
            <a:r>
              <a:rPr lang="en-US" sz="2000" dirty="0">
                <a:latin typeface="Inter Medium" pitchFamily="34" charset="0"/>
                <a:ea typeface="Inter Medium" pitchFamily="34" charset="-122"/>
                <a:cs typeface="Inter Medium" pitchFamily="34" charset="-120"/>
              </a:rPr>
              <a:t>IT-Act clause</a:t>
            </a:r>
            <a:endParaRPr lang="en-US" dirty="0"/>
          </a:p>
        </p:txBody>
      </p:sp>
      <p:sp>
        <p:nvSpPr>
          <p:cNvPr id="7" name="Object 6"/>
          <p:cNvSpPr/>
          <p:nvPr/>
        </p:nvSpPr>
        <p:spPr>
          <a:xfrm>
            <a:off x="3285303" y="1590277"/>
            <a:ext cx="2809173" cy="572599"/>
          </a:xfrm>
          <a:prstGeom prst="rect">
            <a:avLst/>
          </a:prstGeom>
          <a:noFill/>
        </p:spPr>
        <p:txBody>
          <a:bodyPr wrap="square" rtlCol="0" anchor="ctr">
            <a:normAutofit/>
          </a:bodyPr>
          <a:lstStyle/>
          <a:p>
            <a:pPr algn="ctr">
              <a:buNone/>
            </a:pPr>
            <a:r>
              <a:rPr lang="en-US" sz="2000" dirty="0">
                <a:latin typeface="Inter Medium" pitchFamily="34" charset="0"/>
                <a:ea typeface="Inter Medium" pitchFamily="34" charset="-122"/>
                <a:cs typeface="Inter Medium" pitchFamily="34" charset="-120"/>
              </a:rPr>
              <a:t>Statutory term</a:t>
            </a:r>
            <a:endParaRPr lang="en-US" dirty="0"/>
          </a:p>
        </p:txBody>
      </p:sp>
      <p:sp>
        <p:nvSpPr>
          <p:cNvPr id="8" name="Object 7"/>
          <p:cNvSpPr/>
          <p:nvPr/>
        </p:nvSpPr>
        <p:spPr>
          <a:xfrm>
            <a:off x="6094476" y="1590277"/>
            <a:ext cx="2809173" cy="572599"/>
          </a:xfrm>
          <a:prstGeom prst="rect">
            <a:avLst/>
          </a:prstGeom>
          <a:noFill/>
        </p:spPr>
        <p:txBody>
          <a:bodyPr wrap="square" rtlCol="0" anchor="ctr">
            <a:normAutofit/>
          </a:bodyPr>
          <a:lstStyle/>
          <a:p>
            <a:pPr algn="ctr">
              <a:buNone/>
            </a:pPr>
            <a:r>
              <a:rPr lang="en-US" sz="2000" dirty="0">
                <a:latin typeface="Inter Medium" pitchFamily="34" charset="0"/>
                <a:ea typeface="Inter Medium" pitchFamily="34" charset="-122"/>
                <a:cs typeface="Inter Medium" pitchFamily="34" charset="-120"/>
              </a:rPr>
              <a:t>Simplified meaning</a:t>
            </a:r>
            <a:endParaRPr lang="en-US" dirty="0"/>
          </a:p>
        </p:txBody>
      </p:sp>
      <p:sp>
        <p:nvSpPr>
          <p:cNvPr id="9" name="Object 8"/>
          <p:cNvSpPr/>
          <p:nvPr/>
        </p:nvSpPr>
        <p:spPr>
          <a:xfrm>
            <a:off x="8903649" y="1590277"/>
            <a:ext cx="2809173" cy="572599"/>
          </a:xfrm>
          <a:prstGeom prst="rect">
            <a:avLst/>
          </a:prstGeom>
          <a:noFill/>
        </p:spPr>
        <p:txBody>
          <a:bodyPr wrap="square" rtlCol="0" anchor="ctr">
            <a:normAutofit/>
          </a:bodyPr>
          <a:lstStyle/>
          <a:p>
            <a:pPr algn="ctr">
              <a:buNone/>
            </a:pPr>
            <a:r>
              <a:rPr lang="en-US" sz="2000" dirty="0">
                <a:latin typeface="Inter Medium" pitchFamily="34" charset="0"/>
                <a:ea typeface="Inter Medium" pitchFamily="34" charset="-122"/>
                <a:cs typeface="Inter Medium" pitchFamily="34" charset="-120"/>
              </a:rPr>
              <a:t>Everyday example</a:t>
            </a:r>
            <a:endParaRPr lang="en-US" dirty="0"/>
          </a:p>
        </p:txBody>
      </p:sp>
      <p:sp>
        <p:nvSpPr>
          <p:cNvPr id="10" name="Object 9"/>
          <p:cNvSpPr/>
          <p:nvPr/>
        </p:nvSpPr>
        <p:spPr>
          <a:xfrm>
            <a:off x="476131" y="2162877"/>
            <a:ext cx="2809173" cy="763466"/>
          </a:xfrm>
          <a:prstGeom prst="rect">
            <a:avLst/>
          </a:prstGeom>
          <a:noFill/>
        </p:spPr>
        <p:txBody>
          <a:bodyPr wrap="square" rtlCol="0" anchor="ctr">
            <a:normAutofit/>
          </a:bodyPr>
          <a:lstStyle/>
          <a:p>
            <a:pPr algn="ctr">
              <a:buNone/>
            </a:pPr>
            <a:r>
              <a:rPr lang="en-US" sz="2000" dirty="0">
                <a:latin typeface="Inter Medium" pitchFamily="34" charset="0"/>
                <a:ea typeface="Inter Medium" pitchFamily="34" charset="-122"/>
                <a:cs typeface="Inter Medium" pitchFamily="34" charset="-120"/>
              </a:rPr>
              <a:t>2(1)(a)</a:t>
            </a:r>
            <a:endParaRPr lang="en-US" dirty="0"/>
          </a:p>
        </p:txBody>
      </p:sp>
      <p:sp>
        <p:nvSpPr>
          <p:cNvPr id="11" name="Object 10"/>
          <p:cNvSpPr/>
          <p:nvPr/>
        </p:nvSpPr>
        <p:spPr>
          <a:xfrm>
            <a:off x="3285303" y="2162877"/>
            <a:ext cx="2809173" cy="763466"/>
          </a:xfrm>
          <a:prstGeom prst="rect">
            <a:avLst/>
          </a:prstGeom>
          <a:noFill/>
        </p:spPr>
        <p:txBody>
          <a:bodyPr wrap="square" rtlCol="0" anchor="ctr">
            <a:normAutofit/>
          </a:bodyPr>
          <a:lstStyle/>
          <a:p>
            <a:pPr algn="ctr">
              <a:buNone/>
            </a:pPr>
            <a:r>
              <a:rPr lang="en-US" sz="2000" dirty="0">
                <a:latin typeface="Inter Medium" pitchFamily="34" charset="0"/>
                <a:ea typeface="Inter Medium" pitchFamily="34" charset="-122"/>
                <a:cs typeface="Inter Medium" pitchFamily="34" charset="-120"/>
              </a:rPr>
              <a:t>Access</a:t>
            </a:r>
            <a:endParaRPr lang="en-US" dirty="0"/>
          </a:p>
        </p:txBody>
      </p:sp>
      <p:sp>
        <p:nvSpPr>
          <p:cNvPr id="12" name="Object 11"/>
          <p:cNvSpPr/>
          <p:nvPr/>
        </p:nvSpPr>
        <p:spPr>
          <a:xfrm>
            <a:off x="6094476" y="2162877"/>
            <a:ext cx="2809173" cy="763466"/>
          </a:xfrm>
          <a:prstGeom prst="rect">
            <a:avLst/>
          </a:prstGeom>
          <a:noFill/>
        </p:spPr>
        <p:txBody>
          <a:bodyPr wrap="square" rtlCol="0" anchor="ctr">
            <a:normAutofit fontScale="70000" lnSpcReduction="20000"/>
          </a:bodyPr>
          <a:lstStyle/>
          <a:p>
            <a:pPr algn="ctr">
              <a:buNone/>
            </a:pPr>
            <a:r>
              <a:rPr lang="en-US" sz="2000" dirty="0">
                <a:latin typeface="Inter Medium" pitchFamily="34" charset="0"/>
                <a:ea typeface="Inter Medium" pitchFamily="34" charset="-122"/>
                <a:cs typeface="Inter Medium" pitchFamily="34" charset="-120"/>
              </a:rPr>
              <a:t>Gaining entry to or communicating with any part of a computer/system/network</a:t>
            </a:r>
            <a:endParaRPr lang="en-US" dirty="0"/>
          </a:p>
        </p:txBody>
      </p:sp>
      <p:sp>
        <p:nvSpPr>
          <p:cNvPr id="13" name="Object 12"/>
          <p:cNvSpPr/>
          <p:nvPr/>
        </p:nvSpPr>
        <p:spPr>
          <a:xfrm>
            <a:off x="8903649" y="2162877"/>
            <a:ext cx="2809173" cy="763466"/>
          </a:xfrm>
          <a:prstGeom prst="rect">
            <a:avLst/>
          </a:prstGeom>
          <a:noFill/>
        </p:spPr>
        <p:txBody>
          <a:bodyPr wrap="square" rtlCol="0" anchor="ctr">
            <a:normAutofit/>
          </a:bodyPr>
          <a:lstStyle/>
          <a:p>
            <a:pPr algn="ctr">
              <a:buNone/>
            </a:pPr>
            <a:r>
              <a:rPr lang="en-US" sz="2000" dirty="0">
                <a:latin typeface="Inter Medium" pitchFamily="34" charset="0"/>
                <a:ea typeface="Inter Medium" pitchFamily="34" charset="-122"/>
                <a:cs typeface="Inter Medium" pitchFamily="34" charset="-120"/>
              </a:rPr>
              <a:t>Typing a URL, SSH-ing into a server</a:t>
            </a:r>
            <a:endParaRPr lang="en-US" dirty="0"/>
          </a:p>
        </p:txBody>
      </p:sp>
      <p:sp>
        <p:nvSpPr>
          <p:cNvPr id="14" name="Object 13"/>
          <p:cNvSpPr/>
          <p:nvPr/>
        </p:nvSpPr>
        <p:spPr>
          <a:xfrm>
            <a:off x="476131" y="2926342"/>
            <a:ext cx="2809173" cy="763466"/>
          </a:xfrm>
          <a:prstGeom prst="rect">
            <a:avLst/>
          </a:prstGeom>
          <a:noFill/>
        </p:spPr>
        <p:txBody>
          <a:bodyPr wrap="square" rtlCol="0" anchor="ctr">
            <a:normAutofit/>
          </a:bodyPr>
          <a:lstStyle/>
          <a:p>
            <a:pPr algn="ctr">
              <a:buNone/>
            </a:pPr>
            <a:r>
              <a:rPr lang="en-US" sz="2000" dirty="0">
                <a:latin typeface="Inter Medium" pitchFamily="34" charset="0"/>
                <a:ea typeface="Inter Medium" pitchFamily="34" charset="-122"/>
                <a:cs typeface="Inter Medium" pitchFamily="34" charset="-120"/>
              </a:rPr>
              <a:t>2(1)(f)</a:t>
            </a:r>
            <a:endParaRPr lang="en-US" dirty="0"/>
          </a:p>
        </p:txBody>
      </p:sp>
      <p:sp>
        <p:nvSpPr>
          <p:cNvPr id="15" name="Object 14"/>
          <p:cNvSpPr/>
          <p:nvPr/>
        </p:nvSpPr>
        <p:spPr>
          <a:xfrm>
            <a:off x="3285303" y="2926342"/>
            <a:ext cx="2809173" cy="763466"/>
          </a:xfrm>
          <a:prstGeom prst="rect">
            <a:avLst/>
          </a:prstGeom>
          <a:noFill/>
        </p:spPr>
        <p:txBody>
          <a:bodyPr wrap="square" rtlCol="0" anchor="ctr">
            <a:normAutofit/>
          </a:bodyPr>
          <a:lstStyle/>
          <a:p>
            <a:pPr algn="ctr">
              <a:buNone/>
            </a:pPr>
            <a:r>
              <a:rPr lang="en-US" sz="2000" dirty="0">
                <a:latin typeface="Inter Medium" pitchFamily="34" charset="0"/>
                <a:ea typeface="Inter Medium" pitchFamily="34" charset="-122"/>
                <a:cs typeface="Inter Medium" pitchFamily="34" charset="-120"/>
              </a:rPr>
              <a:t>Asymmetric Crypto System</a:t>
            </a:r>
            <a:endParaRPr lang="en-US" dirty="0"/>
          </a:p>
        </p:txBody>
      </p:sp>
      <p:sp>
        <p:nvSpPr>
          <p:cNvPr id="16" name="Object 15"/>
          <p:cNvSpPr/>
          <p:nvPr/>
        </p:nvSpPr>
        <p:spPr>
          <a:xfrm>
            <a:off x="6094476" y="2926342"/>
            <a:ext cx="2809173" cy="763466"/>
          </a:xfrm>
          <a:prstGeom prst="rect">
            <a:avLst/>
          </a:prstGeom>
          <a:noFill/>
        </p:spPr>
        <p:txBody>
          <a:bodyPr wrap="square" rtlCol="0" anchor="ctr">
            <a:normAutofit fontScale="85000" lnSpcReduction="20000"/>
          </a:bodyPr>
          <a:lstStyle/>
          <a:p>
            <a:pPr algn="ctr">
              <a:buNone/>
            </a:pPr>
            <a:r>
              <a:rPr lang="en-US" sz="2000" dirty="0">
                <a:latin typeface="Inter Medium" pitchFamily="34" charset="0"/>
                <a:ea typeface="Inter Medium" pitchFamily="34" charset="-122"/>
                <a:cs typeface="Inter Medium" pitchFamily="34" charset="-120"/>
              </a:rPr>
              <a:t>Pair of mathematically linked public &amp; private keys used for digital signatures</a:t>
            </a:r>
            <a:endParaRPr lang="en-US" dirty="0"/>
          </a:p>
        </p:txBody>
      </p:sp>
      <p:sp>
        <p:nvSpPr>
          <p:cNvPr id="17" name="Object 16"/>
          <p:cNvSpPr/>
          <p:nvPr/>
        </p:nvSpPr>
        <p:spPr>
          <a:xfrm>
            <a:off x="8903649" y="2926342"/>
            <a:ext cx="2809173" cy="763466"/>
          </a:xfrm>
          <a:prstGeom prst="rect">
            <a:avLst/>
          </a:prstGeom>
          <a:noFill/>
        </p:spPr>
        <p:txBody>
          <a:bodyPr wrap="square" rtlCol="0" anchor="ctr">
            <a:normAutofit/>
          </a:bodyPr>
          <a:lstStyle/>
          <a:p>
            <a:pPr algn="ctr">
              <a:buNone/>
            </a:pPr>
            <a:r>
              <a:rPr lang="en-US" sz="2000" dirty="0">
                <a:latin typeface="Inter Medium" pitchFamily="34" charset="0"/>
                <a:ea typeface="Inter Medium" pitchFamily="34" charset="-122"/>
                <a:cs typeface="Inter Medium" pitchFamily="34" charset="-120"/>
              </a:rPr>
              <a:t>RSA key pair in Aadhaar e-sign</a:t>
            </a:r>
            <a:endParaRPr lang="en-US" dirty="0"/>
          </a:p>
        </p:txBody>
      </p:sp>
      <p:sp>
        <p:nvSpPr>
          <p:cNvPr id="18" name="Object 17"/>
          <p:cNvSpPr/>
          <p:nvPr/>
        </p:nvSpPr>
        <p:spPr>
          <a:xfrm>
            <a:off x="476131" y="3689808"/>
            <a:ext cx="2809173" cy="763466"/>
          </a:xfrm>
          <a:prstGeom prst="rect">
            <a:avLst/>
          </a:prstGeom>
          <a:noFill/>
        </p:spPr>
        <p:txBody>
          <a:bodyPr wrap="square" rtlCol="0" anchor="ctr">
            <a:normAutofit/>
          </a:bodyPr>
          <a:lstStyle/>
          <a:p>
            <a:pPr algn="ctr">
              <a:buNone/>
            </a:pPr>
            <a:r>
              <a:rPr lang="en-US" sz="2000" dirty="0">
                <a:latin typeface="Inter Medium" pitchFamily="34" charset="0"/>
                <a:ea typeface="Inter Medium" pitchFamily="34" charset="-122"/>
                <a:cs typeface="Inter Medium" pitchFamily="34" charset="-120"/>
              </a:rPr>
              <a:t>2(1)(g)</a:t>
            </a:r>
            <a:endParaRPr lang="en-US" dirty="0"/>
          </a:p>
        </p:txBody>
      </p:sp>
      <p:sp>
        <p:nvSpPr>
          <p:cNvPr id="19" name="Object 18"/>
          <p:cNvSpPr/>
          <p:nvPr/>
        </p:nvSpPr>
        <p:spPr>
          <a:xfrm>
            <a:off x="3285303" y="3689808"/>
            <a:ext cx="2809173" cy="763466"/>
          </a:xfrm>
          <a:prstGeom prst="rect">
            <a:avLst/>
          </a:prstGeom>
          <a:noFill/>
        </p:spPr>
        <p:txBody>
          <a:bodyPr wrap="square" rtlCol="0" anchor="ctr">
            <a:normAutofit/>
          </a:bodyPr>
          <a:lstStyle/>
          <a:p>
            <a:pPr algn="ctr">
              <a:buNone/>
            </a:pPr>
            <a:r>
              <a:rPr lang="en-US" sz="2000" dirty="0">
                <a:latin typeface="Inter Medium" pitchFamily="34" charset="0"/>
                <a:ea typeface="Inter Medium" pitchFamily="34" charset="-122"/>
                <a:cs typeface="Inter Medium" pitchFamily="34" charset="-120"/>
              </a:rPr>
              <a:t>Certifying Authority (CA)</a:t>
            </a:r>
            <a:endParaRPr lang="en-US" dirty="0"/>
          </a:p>
        </p:txBody>
      </p:sp>
      <p:sp>
        <p:nvSpPr>
          <p:cNvPr id="20" name="Object 19"/>
          <p:cNvSpPr/>
          <p:nvPr/>
        </p:nvSpPr>
        <p:spPr>
          <a:xfrm>
            <a:off x="6094476" y="3689808"/>
            <a:ext cx="2809173" cy="763466"/>
          </a:xfrm>
          <a:prstGeom prst="rect">
            <a:avLst/>
          </a:prstGeom>
          <a:noFill/>
        </p:spPr>
        <p:txBody>
          <a:bodyPr wrap="square" rtlCol="0" anchor="ctr">
            <a:normAutofit fontScale="85000" lnSpcReduction="20000"/>
          </a:bodyPr>
          <a:lstStyle/>
          <a:p>
            <a:pPr algn="ctr">
              <a:buNone/>
            </a:pPr>
            <a:r>
              <a:rPr lang="en-US" sz="2000" dirty="0">
                <a:latin typeface="Inter Medium" pitchFamily="34" charset="0"/>
                <a:ea typeface="Inter Medium" pitchFamily="34" charset="-122"/>
                <a:cs typeface="Inter Medium" pitchFamily="34" charset="-120"/>
              </a:rPr>
              <a:t>Licensed body that issues Digital / Electronic Signature Certificates</a:t>
            </a:r>
            <a:endParaRPr lang="en-US" dirty="0"/>
          </a:p>
        </p:txBody>
      </p:sp>
      <p:sp>
        <p:nvSpPr>
          <p:cNvPr id="21" name="Object 20"/>
          <p:cNvSpPr/>
          <p:nvPr/>
        </p:nvSpPr>
        <p:spPr>
          <a:xfrm>
            <a:off x="8903649" y="3689808"/>
            <a:ext cx="2809173" cy="763466"/>
          </a:xfrm>
          <a:prstGeom prst="rect">
            <a:avLst/>
          </a:prstGeom>
          <a:noFill/>
        </p:spPr>
        <p:txBody>
          <a:bodyPr wrap="square" rtlCol="0" anchor="ctr">
            <a:normAutofit/>
          </a:bodyPr>
          <a:lstStyle/>
          <a:p>
            <a:pPr algn="ctr">
              <a:buNone/>
            </a:pPr>
            <a:r>
              <a:rPr lang="en-US" sz="2000" dirty="0">
                <a:latin typeface="Inter Medium" pitchFamily="34" charset="0"/>
                <a:ea typeface="Inter Medium" pitchFamily="34" charset="-122"/>
                <a:cs typeface="Inter Medium" pitchFamily="34" charset="-120"/>
              </a:rPr>
              <a:t>NIC-CA, e-Mudhra</a:t>
            </a:r>
            <a:endParaRPr lang="en-US" dirty="0"/>
          </a:p>
        </p:txBody>
      </p:sp>
      <p:sp>
        <p:nvSpPr>
          <p:cNvPr id="22" name="Object 21"/>
          <p:cNvSpPr/>
          <p:nvPr/>
        </p:nvSpPr>
        <p:spPr>
          <a:xfrm>
            <a:off x="476131" y="4453273"/>
            <a:ext cx="2809173" cy="763466"/>
          </a:xfrm>
          <a:prstGeom prst="rect">
            <a:avLst/>
          </a:prstGeom>
          <a:noFill/>
        </p:spPr>
        <p:txBody>
          <a:bodyPr wrap="square" rtlCol="0" anchor="ctr">
            <a:normAutofit/>
          </a:bodyPr>
          <a:lstStyle/>
          <a:p>
            <a:pPr algn="ctr">
              <a:buNone/>
            </a:pPr>
            <a:r>
              <a:rPr lang="en-US" sz="2000" dirty="0">
                <a:latin typeface="Inter Medium" pitchFamily="34" charset="0"/>
                <a:ea typeface="Inter Medium" pitchFamily="34" charset="-122"/>
                <a:cs typeface="Inter Medium" pitchFamily="34" charset="-120"/>
              </a:rPr>
              <a:t>2(1)(ha)</a:t>
            </a:r>
            <a:endParaRPr lang="en-US" dirty="0"/>
          </a:p>
        </p:txBody>
      </p:sp>
      <p:sp>
        <p:nvSpPr>
          <p:cNvPr id="23" name="Object 22"/>
          <p:cNvSpPr/>
          <p:nvPr/>
        </p:nvSpPr>
        <p:spPr>
          <a:xfrm>
            <a:off x="3285303" y="4453273"/>
            <a:ext cx="2809173" cy="763466"/>
          </a:xfrm>
          <a:prstGeom prst="rect">
            <a:avLst/>
          </a:prstGeom>
          <a:noFill/>
        </p:spPr>
        <p:txBody>
          <a:bodyPr wrap="square" rtlCol="0" anchor="ctr">
            <a:normAutofit/>
          </a:bodyPr>
          <a:lstStyle/>
          <a:p>
            <a:pPr algn="ctr">
              <a:buNone/>
            </a:pPr>
            <a:r>
              <a:rPr lang="en-US" sz="2000" dirty="0">
                <a:latin typeface="Inter Medium" pitchFamily="34" charset="0"/>
                <a:ea typeface="Inter Medium" pitchFamily="34" charset="-122"/>
                <a:cs typeface="Inter Medium" pitchFamily="34" charset="-120"/>
              </a:rPr>
              <a:t>Communication Device</a:t>
            </a:r>
            <a:endParaRPr lang="en-US" dirty="0"/>
          </a:p>
        </p:txBody>
      </p:sp>
      <p:sp>
        <p:nvSpPr>
          <p:cNvPr id="24" name="Object 23"/>
          <p:cNvSpPr/>
          <p:nvPr/>
        </p:nvSpPr>
        <p:spPr>
          <a:xfrm>
            <a:off x="6094476" y="4453273"/>
            <a:ext cx="2809173" cy="763466"/>
          </a:xfrm>
          <a:prstGeom prst="rect">
            <a:avLst/>
          </a:prstGeom>
          <a:noFill/>
        </p:spPr>
        <p:txBody>
          <a:bodyPr wrap="square" rtlCol="0" anchor="ctr">
            <a:normAutofit fontScale="85000" lnSpcReduction="20000"/>
          </a:bodyPr>
          <a:lstStyle/>
          <a:p>
            <a:pPr algn="ctr">
              <a:buNone/>
            </a:pPr>
            <a:r>
              <a:rPr lang="en-US" sz="2000" dirty="0">
                <a:latin typeface="Inter Medium" pitchFamily="34" charset="0"/>
                <a:ea typeface="Inter Medium" pitchFamily="34" charset="-122"/>
                <a:cs typeface="Inter Medium" pitchFamily="34" charset="-120"/>
              </a:rPr>
              <a:t>Any gadget (phone, tablet, etc.) used to send text, audio, video or images</a:t>
            </a:r>
            <a:endParaRPr lang="en-US" dirty="0"/>
          </a:p>
        </p:txBody>
      </p:sp>
      <p:sp>
        <p:nvSpPr>
          <p:cNvPr id="25" name="Object 24"/>
          <p:cNvSpPr/>
          <p:nvPr/>
        </p:nvSpPr>
        <p:spPr>
          <a:xfrm>
            <a:off x="8903649" y="4453273"/>
            <a:ext cx="2809173" cy="763466"/>
          </a:xfrm>
          <a:prstGeom prst="rect">
            <a:avLst/>
          </a:prstGeom>
          <a:noFill/>
        </p:spPr>
        <p:txBody>
          <a:bodyPr wrap="square" rtlCol="0" anchor="ctr">
            <a:normAutofit/>
          </a:bodyPr>
          <a:lstStyle/>
          <a:p>
            <a:pPr algn="ctr">
              <a:buNone/>
            </a:pPr>
            <a:r>
              <a:rPr lang="en-US" sz="2000" dirty="0">
                <a:latin typeface="Inter Medium" pitchFamily="34" charset="0"/>
                <a:ea typeface="Inter Medium" pitchFamily="34" charset="-122"/>
                <a:cs typeface="Inter Medium" pitchFamily="34" charset="-120"/>
              </a:rPr>
              <a:t>Smartphone used for WhatsApp</a:t>
            </a:r>
            <a:endParaRPr lang="en-US" dirty="0"/>
          </a:p>
        </p:txBody>
      </p:sp>
      <p:sp>
        <p:nvSpPr>
          <p:cNvPr id="26" name="Object 25"/>
          <p:cNvSpPr/>
          <p:nvPr/>
        </p:nvSpPr>
        <p:spPr>
          <a:xfrm>
            <a:off x="476131" y="5216739"/>
            <a:ext cx="2809173" cy="763466"/>
          </a:xfrm>
          <a:prstGeom prst="rect">
            <a:avLst/>
          </a:prstGeom>
          <a:noFill/>
        </p:spPr>
        <p:txBody>
          <a:bodyPr wrap="square" rtlCol="0" anchor="ctr">
            <a:normAutofit/>
          </a:bodyPr>
          <a:lstStyle/>
          <a:p>
            <a:pPr algn="ctr">
              <a:buNone/>
            </a:pPr>
            <a:r>
              <a:rPr lang="en-US" sz="2000" dirty="0">
                <a:latin typeface="Inter Medium" pitchFamily="34" charset="0"/>
                <a:ea typeface="Inter Medium" pitchFamily="34" charset="-122"/>
                <a:cs typeface="Inter Medium" pitchFamily="34" charset="-120"/>
              </a:rPr>
              <a:t>2(1)(i)</a:t>
            </a:r>
            <a:endParaRPr lang="en-US" dirty="0"/>
          </a:p>
        </p:txBody>
      </p:sp>
      <p:sp>
        <p:nvSpPr>
          <p:cNvPr id="27" name="Object 26"/>
          <p:cNvSpPr/>
          <p:nvPr/>
        </p:nvSpPr>
        <p:spPr>
          <a:xfrm>
            <a:off x="3285303" y="5216739"/>
            <a:ext cx="2809173" cy="763466"/>
          </a:xfrm>
          <a:prstGeom prst="rect">
            <a:avLst/>
          </a:prstGeom>
          <a:noFill/>
        </p:spPr>
        <p:txBody>
          <a:bodyPr wrap="square" rtlCol="0" anchor="ctr">
            <a:normAutofit/>
          </a:bodyPr>
          <a:lstStyle/>
          <a:p>
            <a:pPr algn="ctr">
              <a:buNone/>
            </a:pPr>
            <a:r>
              <a:rPr lang="en-US" sz="2000" dirty="0">
                <a:latin typeface="Inter Medium" pitchFamily="34" charset="0"/>
                <a:ea typeface="Inter Medium" pitchFamily="34" charset="-122"/>
                <a:cs typeface="Inter Medium" pitchFamily="34" charset="-120"/>
              </a:rPr>
              <a:t>Computer</a:t>
            </a:r>
            <a:endParaRPr lang="en-US" dirty="0"/>
          </a:p>
        </p:txBody>
      </p:sp>
      <p:sp>
        <p:nvSpPr>
          <p:cNvPr id="28" name="Object 27"/>
          <p:cNvSpPr/>
          <p:nvPr/>
        </p:nvSpPr>
        <p:spPr>
          <a:xfrm>
            <a:off x="6094476" y="5216739"/>
            <a:ext cx="2809173" cy="763466"/>
          </a:xfrm>
          <a:prstGeom prst="rect">
            <a:avLst/>
          </a:prstGeom>
          <a:noFill/>
        </p:spPr>
        <p:txBody>
          <a:bodyPr wrap="square" rtlCol="0" anchor="ctr">
            <a:normAutofit fontScale="85000" lnSpcReduction="20000"/>
          </a:bodyPr>
          <a:lstStyle/>
          <a:p>
            <a:pPr algn="ctr">
              <a:buNone/>
            </a:pPr>
            <a:r>
              <a:rPr lang="en-US" sz="2000" dirty="0">
                <a:latin typeface="Inter Medium" pitchFamily="34" charset="0"/>
                <a:ea typeface="Inter Medium" pitchFamily="34" charset="-122"/>
                <a:cs typeface="Inter Medium" pitchFamily="34" charset="-120"/>
              </a:rPr>
              <a:t>Any electronic, magnetic, optical device that processes data</a:t>
            </a:r>
            <a:endParaRPr lang="en-US" dirty="0"/>
          </a:p>
        </p:txBody>
      </p:sp>
      <p:sp>
        <p:nvSpPr>
          <p:cNvPr id="29" name="Object 28"/>
          <p:cNvSpPr/>
          <p:nvPr/>
        </p:nvSpPr>
        <p:spPr>
          <a:xfrm>
            <a:off x="8903649" y="5216739"/>
            <a:ext cx="2809173" cy="763466"/>
          </a:xfrm>
          <a:prstGeom prst="rect">
            <a:avLst/>
          </a:prstGeom>
          <a:noFill/>
        </p:spPr>
        <p:txBody>
          <a:bodyPr wrap="square" rtlCol="0" anchor="ctr">
            <a:normAutofit/>
          </a:bodyPr>
          <a:lstStyle/>
          <a:p>
            <a:pPr algn="ctr">
              <a:buNone/>
            </a:pPr>
            <a:r>
              <a:rPr lang="en-US" sz="2000" dirty="0">
                <a:latin typeface="Inter Medium" pitchFamily="34" charset="0"/>
                <a:ea typeface="Inter Medium" pitchFamily="34" charset="-122"/>
                <a:cs typeface="Inter Medium" pitchFamily="34" charset="-120"/>
              </a:rPr>
              <a:t>Laptop, Raspberry Pi, smart TV</a:t>
            </a:r>
            <a:endParaRPr lang="en-US" dirty="0"/>
          </a:p>
        </p:txBody>
      </p:sp>
      <p:sp>
        <p:nvSpPr>
          <p:cNvPr id="30" name="Object 29"/>
          <p:cNvSpPr/>
          <p:nvPr/>
        </p:nvSpPr>
        <p:spPr>
          <a:xfrm>
            <a:off x="11865183" y="6497898"/>
            <a:ext cx="133317" cy="237669"/>
          </a:xfrm>
          <a:prstGeom prst="rect">
            <a:avLst/>
          </a:prstGeom>
          <a:noFill/>
        </p:spPr>
      </p:sp>
      <p:sp>
        <p:nvSpPr>
          <p:cNvPr id="32"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xmlns="" val="0"/>
            </a:ext>
          </a:extLst>
        </p:spPr>
        <p:txBody>
          <a:bodyPr/>
          <a:lstStyle>
            <a:lvl1pPr>
              <a:defRPr sz="1100"/>
            </a:lvl1pPr>
          </a:lstStyle>
          <a:p>
            <a:fld id="{F7021451-1387-4CA6-816F-3879F97B5CBC}" type="slidenum">
              <a:rPr lang="en-US" smtClean="0">
                <a:solidFill>
                  <a:schemeClr val="tx1"/>
                </a:solidFill>
              </a:rPr>
              <a:t>9</a:t>
            </a:fld>
            <a:endParaRPr lang="en-US">
              <a:solidFill>
                <a:schemeClr val="tx1"/>
              </a:solidFill>
            </a:endParaRPr>
          </a:p>
        </p:txBody>
      </p:sp>
      <p:pic>
        <p:nvPicPr>
          <p:cNvPr id="31" name="Picture 30">
            <a:extLst>
              <a:ext uri="{FF2B5EF4-FFF2-40B4-BE49-F238E27FC236}">
                <a16:creationId xmlns:a16="http://schemas.microsoft.com/office/drawing/2014/main" id="{06B3CB19-D1EF-6BC7-292A-874BA19B30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33911" y="12739"/>
            <a:ext cx="1263342" cy="1266119"/>
          </a:xfrm>
          <a:prstGeom prst="rect">
            <a:avLst/>
          </a:prstGeom>
        </p:spPr>
      </p:pic>
      <p:sp>
        <p:nvSpPr>
          <p:cNvPr id="33" name="TextBox 32">
            <a:extLst>
              <a:ext uri="{FF2B5EF4-FFF2-40B4-BE49-F238E27FC236}">
                <a16:creationId xmlns:a16="http://schemas.microsoft.com/office/drawing/2014/main" id="{C561FA9B-4E7E-DCF8-6D78-AD99FDF3FC77}"/>
              </a:ext>
            </a:extLst>
          </p:cNvPr>
          <p:cNvSpPr txBox="1"/>
          <p:nvPr/>
        </p:nvSpPr>
        <p:spPr>
          <a:xfrm>
            <a:off x="248512" y="73613"/>
            <a:ext cx="6344728" cy="369332"/>
          </a:xfrm>
          <a:prstGeom prst="rect">
            <a:avLst/>
          </a:prstGeom>
          <a:noFill/>
        </p:spPr>
        <p:txBody>
          <a:bodyPr wrap="square">
            <a:spAutoFit/>
          </a:bodyPr>
          <a:lstStyle/>
          <a:p>
            <a:r>
              <a:rPr lang="en-US" sz="1800" b="1" dirty="0">
                <a:solidFill>
                  <a:schemeClr val="accent2"/>
                </a:solidFill>
              </a:rPr>
              <a:t>Unit 3: Cyber Law and IP Regime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482</TotalTime>
  <Words>4790</Words>
  <Application>Microsoft Office PowerPoint</Application>
  <PresentationFormat>Widescreen</PresentationFormat>
  <Paragraphs>527</Paragraphs>
  <Slides>45</Slides>
  <Notes>40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Calibri</vt:lpstr>
      <vt:lpstr>Calibri Light</vt:lpstr>
      <vt:lpstr>Inter</vt:lpstr>
      <vt:lpstr>Inter Medium</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Lalitha Rohit</dc:creator>
  <cp:lastModifiedBy>M Shobharani</cp:lastModifiedBy>
  <cp:revision>24</cp:revision>
  <dcterms:created xsi:type="dcterms:W3CDTF">2021-02-27T15:45:36Z</dcterms:created>
  <dcterms:modified xsi:type="dcterms:W3CDTF">2025-10-03T15:34:03Z</dcterms:modified>
</cp:coreProperties>
</file>